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8"/>
  </p:notesMasterIdLst>
  <p:sldIdLst>
    <p:sldId id="331" r:id="rId2"/>
    <p:sldId id="333" r:id="rId3"/>
    <p:sldId id="334" r:id="rId4"/>
    <p:sldId id="268" r:id="rId5"/>
    <p:sldId id="260" r:id="rId6"/>
    <p:sldId id="259" r:id="rId7"/>
    <p:sldId id="272" r:id="rId8"/>
    <p:sldId id="287" r:id="rId9"/>
    <p:sldId id="277" r:id="rId10"/>
    <p:sldId id="310" r:id="rId11"/>
    <p:sldId id="266" r:id="rId12"/>
    <p:sldId id="311" r:id="rId13"/>
    <p:sldId id="313" r:id="rId14"/>
    <p:sldId id="314" r:id="rId15"/>
    <p:sldId id="312" r:id="rId16"/>
    <p:sldId id="335" r:id="rId17"/>
    <p:sldId id="316" r:id="rId18"/>
    <p:sldId id="317" r:id="rId19"/>
    <p:sldId id="322" r:id="rId20"/>
    <p:sldId id="338" r:id="rId21"/>
    <p:sldId id="318" r:id="rId22"/>
    <p:sldId id="319" r:id="rId23"/>
    <p:sldId id="332" r:id="rId24"/>
    <p:sldId id="320" r:id="rId25"/>
    <p:sldId id="321" r:id="rId26"/>
    <p:sldId id="323" r:id="rId27"/>
    <p:sldId id="293" r:id="rId28"/>
    <p:sldId id="294" r:id="rId29"/>
    <p:sldId id="296" r:id="rId30"/>
    <p:sldId id="297" r:id="rId31"/>
    <p:sldId id="300" r:id="rId32"/>
    <p:sldId id="325" r:id="rId33"/>
    <p:sldId id="330" r:id="rId34"/>
    <p:sldId id="329" r:id="rId35"/>
    <p:sldId id="336" r:id="rId36"/>
    <p:sldId id="337"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65" autoAdjust="0"/>
    <p:restoredTop sz="83189" autoAdjust="0"/>
  </p:normalViewPr>
  <p:slideViewPr>
    <p:cSldViewPr>
      <p:cViewPr>
        <p:scale>
          <a:sx n="68" d="100"/>
          <a:sy n="68" d="100"/>
        </p:scale>
        <p:origin x="-1248" y="-5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12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442B38B8-714A-49E3-A87C-CA8D92029E31}" type="datetimeFigureOut">
              <a:rPr lang="en-US"/>
              <a:pPr>
                <a:defRPr/>
              </a:pPr>
              <a:t>10/19/2010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dirty="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12228CA2-6DBD-4573-8B32-2E621F4E09B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CEB2536-165F-4F1A-A517-5E3380CF96F0}"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2867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09E097F-1BC1-499F-9857-764F8717682A}" type="slidenum">
              <a:rPr lang="en-US" smtClean="0"/>
              <a:pPr eaLnBrk="1" hangingPunct="1">
                <a:defRPr/>
              </a:pPr>
              <a:t>12</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2970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AE8F383-E603-4106-97F5-1118EE7C9FBB}" type="slidenum">
              <a:rPr lang="en-US" smtClean="0"/>
              <a:pPr eaLnBrk="1" hangingPunct="1">
                <a:defRPr/>
              </a:pPr>
              <a:t>13</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3072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8381767-1900-4AD7-BC29-9905A9B75CEE}" type="slidenum">
              <a:rPr lang="en-US" smtClean="0"/>
              <a:pPr eaLnBrk="1" hangingPunct="1">
                <a:defRPr/>
              </a:pPr>
              <a:t>14</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3174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2024577-D798-4443-A210-A5C9EE51A780}" type="slidenum">
              <a:rPr lang="en-US" smtClean="0"/>
              <a:pPr eaLnBrk="1" hangingPunct="1">
                <a:defRPr/>
              </a:pPr>
              <a:t>15</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48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3D35F0BB-AA95-4B9E-A028-DAA948DB2975}" type="slidenum">
              <a:rPr lang="en-US"/>
              <a:pPr>
                <a:defRPr/>
              </a:pPr>
              <a:t>17</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DBC99FD9-9959-4D75-8432-D05076CBFE14}" type="slidenum">
              <a:rPr lang="en-US"/>
              <a:pPr>
                <a:defRPr/>
              </a:pPr>
              <a:t>18</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0E359313-C02B-4206-8FC6-7D5D3A4F9A64}" type="slidenum">
              <a:rPr lang="en-US"/>
              <a:pPr>
                <a:defRPr/>
              </a:pPr>
              <a:t>19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253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0A9C1B90-44CA-4728-B317-6368B564411A}" type="slidenum">
              <a:rPr lang="en-US"/>
              <a:pPr>
                <a:defRPr/>
              </a:pPr>
              <a:t>21</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355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9A8161BA-698B-42DC-A0AB-38CD790D8AC6}" type="slidenum">
              <a:rPr lang="en-US"/>
              <a:pPr>
                <a:defRPr/>
              </a:pPr>
              <a:t>22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8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A64D30BB-A3F1-42EF-B8ED-8D86B7AF6BF2}" type="slidenum">
              <a:rPr lang="en-US"/>
              <a:pPr>
                <a:defRPr/>
              </a:pPr>
              <a:t>24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67ABCD8-B825-4874-9CCB-9EB2B0F85EE3}" type="slidenum">
              <a:rPr lang="en-US" smtClean="0"/>
              <a:pPr eaLnBrk="1" hangingPunct="1">
                <a:defRPr/>
              </a:pPr>
              <a:t>4</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560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A980D319-2D47-462F-9D1C-3BA70DCCC0ED}" type="slidenum">
              <a:rPr lang="en-US"/>
              <a:pPr>
                <a:defRPr/>
              </a:pPr>
              <a:t>25</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6B7F0CA5-C986-4C6A-89DC-818A3C57E15B}" type="slidenum">
              <a:rPr lang="en-US"/>
              <a:pPr>
                <a:defRPr/>
              </a:pPr>
              <a:t>26</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8198164-446A-4C67-8E76-38200D799DDD}" type="slidenum">
              <a:rPr lang="en-US" smtClean="0"/>
              <a:pPr eaLnBrk="1" hangingPunct="1">
                <a:defRPr/>
              </a:pPr>
              <a:t>27</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407A193-D4F0-4B58-A886-918A21294E77}" type="slidenum">
              <a:rPr lang="en-US" smtClean="0"/>
              <a:pPr eaLnBrk="1" hangingPunct="1">
                <a:defRPr/>
              </a:pPr>
              <a:t>28</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648F114-63E0-42F3-8623-5F337336F1EF}" type="slidenum">
              <a:rPr lang="en-US" smtClean="0"/>
              <a:pPr eaLnBrk="1" hangingPunct="1">
                <a:defRPr/>
              </a:pPr>
              <a:t>29</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DFCA47C-C651-4928-9D94-1537A63BDAF9}" type="slidenum">
              <a:rPr lang="en-US" smtClean="0"/>
              <a:pPr eaLnBrk="1" hangingPunct="1">
                <a:defRPr/>
              </a:pPr>
              <a:t>30</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78769DF-A411-48D9-A80A-7AAD30C00397}" type="slidenum">
              <a:rPr lang="en-US" smtClean="0"/>
              <a:pPr eaLnBrk="1" hangingPunct="1">
                <a:defRPr/>
              </a:pPr>
              <a:t>31</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7EB61F16-B333-4C29-9876-59862D7641F0}" type="slidenum">
              <a:rPr lang="en-US"/>
              <a:pPr>
                <a:defRPr/>
              </a:pPr>
              <a:t>32</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32684DCB-9716-4F07-881A-8AB9686B3F37}" type="slidenum">
              <a:rPr lang="en-US" smtClean="0"/>
              <a:pPr>
                <a:defRPr/>
              </a:pPr>
              <a:t>33</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2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fld id="{FAA5572A-3705-4657-8957-0C245292D7FF}" type="slidenum">
              <a:rPr lang="en-US"/>
              <a:pPr>
                <a:defRPr/>
              </a:pPr>
              <a:t>34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t>
            </a:r>
          </a:p>
        </p:txBody>
      </p:sp>
      <p:sp>
        <p:nvSpPr>
          <p:cNvPr id="2150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15F1CE8-F85E-4FE1-B994-C749C4900F10}" type="slidenum">
              <a:rPr lang="en-US" smtClean="0"/>
              <a:pPr eaLnBrk="1" hangingPunct="1">
                <a:defRPr/>
              </a:pPr>
              <a:t>5</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0EDE02F-9A7E-4964-A4DC-CA401686CCF9}" type="slidenum">
              <a:rPr lang="en-US" smtClean="0"/>
              <a:pPr eaLnBrk="1" hangingPunct="1">
                <a:defRPr/>
              </a:pPr>
              <a:t>6</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0425187-A862-4E32-BC30-6C02E5DD9843}" type="slidenum">
              <a:rPr lang="en-US" smtClean="0"/>
              <a:pPr eaLnBrk="1" hangingPunct="1">
                <a:defRPr/>
              </a:pPr>
              <a:t>7</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C58F5D7-AD3E-4F36-AA51-CE42A5E3B2F2}" type="slidenum">
              <a:rPr lang="en-US" smtClean="0"/>
              <a:pPr eaLnBrk="1" hangingPunct="1">
                <a:defRPr/>
              </a:pPr>
              <a:t>8</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D9C8221-D3D3-4243-A815-E0FCA28AA83E}" type="slidenum">
              <a:rPr lang="en-US" smtClean="0"/>
              <a:pPr eaLnBrk="1" hangingPunct="1">
                <a:defRPr/>
              </a:pPr>
              <a:t>9</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2662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F3371B-A9FC-4A97-8570-8ECFE3BA33BA}" type="slidenum">
              <a:rPr lang="en-US" smtClean="0"/>
              <a:pPr eaLnBrk="1" hangingPunct="1">
                <a:defRPr/>
              </a:pPr>
              <a:t>10</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21B9B5D-4778-43B6-ABE9-04D33BF5A933}" type="slidenum">
              <a:rPr lang="en-US" smtClean="0"/>
              <a:pPr eaLnBrk="1" hangingPunct="1">
                <a:defRPr/>
              </a:pPr>
              <a:t>11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8300" y="374650"/>
            <a:ext cx="2174875" cy="5035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0500" y="374650"/>
            <a:ext cx="6375400" cy="5035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5900" y="2606675"/>
            <a:ext cx="4262438" cy="2803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0738" y="2606675"/>
            <a:ext cx="4262437" cy="2803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srcRect/>
          <a:stretch>
            <a:fillRect/>
          </a:stretch>
        </p:blipFill>
        <p:spPr bwMode="auto">
          <a:xfrm>
            <a:off x="-800100" y="-227013"/>
            <a:ext cx="10402888" cy="7088188"/>
          </a:xfrm>
          <a:prstGeom prst="rect">
            <a:avLst/>
          </a:prstGeom>
          <a:noFill/>
          <a:ln w="9525">
            <a:noFill/>
            <a:miter lim="800000"/>
            <a:headEnd/>
            <a:tailEnd/>
          </a:ln>
        </p:spPr>
      </p:pic>
      <p:sp>
        <p:nvSpPr>
          <p:cNvPr id="1027" name="Text Box 3"/>
          <p:cNvSpPr txBox="1">
            <a:spLocks noGrp="1" noChangeArrowheads="1"/>
          </p:cNvSpPr>
          <p:nvPr>
            <p:ph type="body" idx="1"/>
          </p:nvPr>
        </p:nvSpPr>
        <p:spPr bwMode="auto">
          <a:xfrm>
            <a:off x="215900" y="2606675"/>
            <a:ext cx="8677275" cy="28035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4"/>
            <a:endParaRPr lang="en-US" smtClean="0"/>
          </a:p>
        </p:txBody>
      </p:sp>
      <p:sp>
        <p:nvSpPr>
          <p:cNvPr id="1028" name="Text Box 4"/>
          <p:cNvSpPr txBox="1">
            <a:spLocks noGrp="1" noChangeArrowheads="1"/>
          </p:cNvSpPr>
          <p:nvPr>
            <p:ph type="title"/>
          </p:nvPr>
        </p:nvSpPr>
        <p:spPr bwMode="auto">
          <a:xfrm>
            <a:off x="190500" y="374650"/>
            <a:ext cx="8675688" cy="6635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br>
              <a:rPr lang="en-US" smtClean="0"/>
            </a:br>
            <a:endParaRPr lang="en-US" smtClean="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indent="252413" algn="ctr" rtl="0" eaLnBrk="0" fontAlgn="base" hangingPunct="0">
        <a:lnSpc>
          <a:spcPct val="109000"/>
        </a:lnSpc>
        <a:spcBef>
          <a:spcPct val="20000"/>
        </a:spcBef>
        <a:spcAft>
          <a:spcPct val="0"/>
        </a:spcAft>
        <a:buClr>
          <a:srgbClr val="000000"/>
        </a:buClr>
        <a:defRPr sz="4000" b="1">
          <a:solidFill>
            <a:srgbClr val="FFFFFF"/>
          </a:solidFill>
          <a:latin typeface="+mj-lt"/>
          <a:ea typeface="+mj-ea"/>
          <a:cs typeface="+mj-cs"/>
        </a:defRPr>
      </a:lvl1pPr>
      <a:lvl2pPr indent="252413" algn="ctr" rtl="0" eaLnBrk="0" fontAlgn="base" hangingPunct="0">
        <a:lnSpc>
          <a:spcPct val="109000"/>
        </a:lnSpc>
        <a:spcBef>
          <a:spcPct val="20000"/>
        </a:spcBef>
        <a:spcAft>
          <a:spcPct val="0"/>
        </a:spcAft>
        <a:buClr>
          <a:srgbClr val="000000"/>
        </a:buClr>
        <a:defRPr sz="4000" b="1">
          <a:solidFill>
            <a:srgbClr val="FFFFFF"/>
          </a:solidFill>
          <a:latin typeface="Arial" charset="0"/>
        </a:defRPr>
      </a:lvl2pPr>
      <a:lvl3pPr indent="252413" algn="ctr" rtl="0" eaLnBrk="0" fontAlgn="base" hangingPunct="0">
        <a:lnSpc>
          <a:spcPct val="109000"/>
        </a:lnSpc>
        <a:spcBef>
          <a:spcPct val="20000"/>
        </a:spcBef>
        <a:spcAft>
          <a:spcPct val="0"/>
        </a:spcAft>
        <a:buClr>
          <a:srgbClr val="000000"/>
        </a:buClr>
        <a:defRPr sz="4000" b="1">
          <a:solidFill>
            <a:srgbClr val="FFFFFF"/>
          </a:solidFill>
          <a:latin typeface="Arial" charset="0"/>
        </a:defRPr>
      </a:lvl3pPr>
      <a:lvl4pPr indent="252413" algn="ctr" rtl="0" eaLnBrk="0" fontAlgn="base" hangingPunct="0">
        <a:lnSpc>
          <a:spcPct val="109000"/>
        </a:lnSpc>
        <a:spcBef>
          <a:spcPct val="20000"/>
        </a:spcBef>
        <a:spcAft>
          <a:spcPct val="0"/>
        </a:spcAft>
        <a:buClr>
          <a:srgbClr val="000000"/>
        </a:buClr>
        <a:defRPr sz="4000" b="1">
          <a:solidFill>
            <a:srgbClr val="FFFFFF"/>
          </a:solidFill>
          <a:latin typeface="Arial" charset="0"/>
        </a:defRPr>
      </a:lvl4pPr>
      <a:lvl5pPr indent="252413" algn="ctr" rtl="0" eaLnBrk="0" fontAlgn="base" hangingPunct="0">
        <a:lnSpc>
          <a:spcPct val="109000"/>
        </a:lnSpc>
        <a:spcBef>
          <a:spcPct val="20000"/>
        </a:spcBef>
        <a:spcAft>
          <a:spcPct val="0"/>
        </a:spcAft>
        <a:buClr>
          <a:srgbClr val="000000"/>
        </a:buClr>
        <a:defRPr sz="4000" b="1">
          <a:solidFill>
            <a:srgbClr val="FFFFFF"/>
          </a:solidFill>
          <a:latin typeface="Arial" charset="0"/>
        </a:defRPr>
      </a:lvl5pPr>
      <a:lvl6pPr marL="457200" indent="252413" algn="ctr" rtl="0" fontAlgn="base">
        <a:lnSpc>
          <a:spcPct val="109000"/>
        </a:lnSpc>
        <a:spcBef>
          <a:spcPct val="20000"/>
        </a:spcBef>
        <a:spcAft>
          <a:spcPct val="0"/>
        </a:spcAft>
        <a:buClr>
          <a:srgbClr val="000000"/>
        </a:buClr>
        <a:defRPr sz="4000" b="1">
          <a:solidFill>
            <a:srgbClr val="FFFFFF"/>
          </a:solidFill>
          <a:latin typeface="Arial" charset="0"/>
        </a:defRPr>
      </a:lvl6pPr>
      <a:lvl7pPr marL="914400" indent="252413" algn="ctr" rtl="0" fontAlgn="base">
        <a:lnSpc>
          <a:spcPct val="109000"/>
        </a:lnSpc>
        <a:spcBef>
          <a:spcPct val="20000"/>
        </a:spcBef>
        <a:spcAft>
          <a:spcPct val="0"/>
        </a:spcAft>
        <a:buClr>
          <a:srgbClr val="000000"/>
        </a:buClr>
        <a:defRPr sz="4000" b="1">
          <a:solidFill>
            <a:srgbClr val="FFFFFF"/>
          </a:solidFill>
          <a:latin typeface="Arial" charset="0"/>
        </a:defRPr>
      </a:lvl7pPr>
      <a:lvl8pPr marL="1371600" indent="252413" algn="ctr" rtl="0" fontAlgn="base">
        <a:lnSpc>
          <a:spcPct val="109000"/>
        </a:lnSpc>
        <a:spcBef>
          <a:spcPct val="20000"/>
        </a:spcBef>
        <a:spcAft>
          <a:spcPct val="0"/>
        </a:spcAft>
        <a:buClr>
          <a:srgbClr val="000000"/>
        </a:buClr>
        <a:defRPr sz="4000" b="1">
          <a:solidFill>
            <a:srgbClr val="FFFFFF"/>
          </a:solidFill>
          <a:latin typeface="Arial" charset="0"/>
        </a:defRPr>
      </a:lvl8pPr>
      <a:lvl9pPr marL="1828800" indent="252413" algn="ctr" rtl="0" fontAlgn="base">
        <a:lnSpc>
          <a:spcPct val="109000"/>
        </a:lnSpc>
        <a:spcBef>
          <a:spcPct val="20000"/>
        </a:spcBef>
        <a:spcAft>
          <a:spcPct val="0"/>
        </a:spcAft>
        <a:buClr>
          <a:srgbClr val="000000"/>
        </a:buClr>
        <a:defRPr sz="4000" b="1">
          <a:solidFill>
            <a:srgbClr val="FFFFFF"/>
          </a:solidFill>
          <a:latin typeface="Arial" charset="0"/>
        </a:defRPr>
      </a:lvl9pPr>
    </p:titleStyle>
    <p:bodyStyle>
      <a:lvl1pPr marL="342900" indent="-90488" algn="l" rtl="0" eaLnBrk="0" fontAlgn="base" hangingPunct="0">
        <a:lnSpc>
          <a:spcPct val="109000"/>
        </a:lnSpc>
        <a:spcBef>
          <a:spcPct val="20000"/>
        </a:spcBef>
        <a:spcAft>
          <a:spcPct val="0"/>
        </a:spcAft>
        <a:buClr>
          <a:srgbClr val="FFFFFF"/>
        </a:buClr>
        <a:buFont typeface="Times New Roman" pitchFamily="18" charset="0"/>
        <a:buChar char="▪"/>
        <a:defRPr sz="3200">
          <a:solidFill>
            <a:srgbClr val="FFFFFF"/>
          </a:solidFill>
          <a:latin typeface="+mn-lt"/>
          <a:ea typeface="+mn-ea"/>
          <a:cs typeface="+mn-cs"/>
        </a:defRPr>
      </a:lvl1pPr>
      <a:lvl2pPr marL="252413" indent="254000" algn="l" rtl="0" eaLnBrk="0" fontAlgn="base" hangingPunct="0">
        <a:lnSpc>
          <a:spcPct val="109000"/>
        </a:lnSpc>
        <a:spcBef>
          <a:spcPct val="20000"/>
        </a:spcBef>
        <a:spcAft>
          <a:spcPct val="0"/>
        </a:spcAft>
        <a:buClr>
          <a:srgbClr val="FFFFFF"/>
        </a:buClr>
        <a:buFont typeface="Arial" charset="0"/>
        <a:buChar char="▸"/>
        <a:defRPr sz="2000">
          <a:solidFill>
            <a:srgbClr val="FFFFFF"/>
          </a:solidFill>
          <a:latin typeface="+mj-lt"/>
        </a:defRPr>
      </a:lvl2pPr>
      <a:lvl3pPr marL="506413" indent="254000" algn="l" rtl="0" eaLnBrk="0" fontAlgn="base" hangingPunct="0">
        <a:lnSpc>
          <a:spcPct val="109000"/>
        </a:lnSpc>
        <a:spcBef>
          <a:spcPct val="20000"/>
        </a:spcBef>
        <a:spcAft>
          <a:spcPct val="0"/>
        </a:spcAft>
        <a:buClr>
          <a:srgbClr val="FFFFFF"/>
        </a:buClr>
        <a:buFont typeface="Arial" charset="0"/>
        <a:buChar char="–"/>
        <a:defRPr sz="1700">
          <a:solidFill>
            <a:srgbClr val="FFFFFF"/>
          </a:solidFill>
          <a:latin typeface="+mj-lt"/>
        </a:defRPr>
      </a:lvl3pPr>
      <a:lvl4pPr marL="760413" indent="254000" algn="l" rtl="0" eaLnBrk="0" fontAlgn="base" hangingPunct="0">
        <a:lnSpc>
          <a:spcPct val="109000"/>
        </a:lnSpc>
        <a:spcBef>
          <a:spcPct val="20000"/>
        </a:spcBef>
        <a:spcAft>
          <a:spcPct val="0"/>
        </a:spcAft>
        <a:buClr>
          <a:srgbClr val="FFFFFF"/>
        </a:buClr>
        <a:buFont typeface="Arial" charset="0"/>
        <a:buChar char="–"/>
        <a:defRPr sz="1400">
          <a:solidFill>
            <a:srgbClr val="FFFFFF"/>
          </a:solidFill>
          <a:latin typeface="+mj-lt"/>
        </a:defRPr>
      </a:lvl4pPr>
      <a:lvl5pPr marL="1014413" indent="254000" algn="l" rtl="0" eaLnBrk="0" fontAlgn="base" hangingPunct="0">
        <a:lnSpc>
          <a:spcPct val="109000"/>
        </a:lnSpc>
        <a:spcBef>
          <a:spcPct val="20000"/>
        </a:spcBef>
        <a:spcAft>
          <a:spcPct val="0"/>
        </a:spcAft>
        <a:buClr>
          <a:srgbClr val="FFFFFF"/>
        </a:buClr>
        <a:buFont typeface="Arial" charset="0"/>
        <a:buChar char="–"/>
        <a:defRPr sz="1400">
          <a:solidFill>
            <a:srgbClr val="FFFFFF"/>
          </a:solidFill>
          <a:latin typeface="+mj-lt"/>
        </a:defRPr>
      </a:lvl5pPr>
      <a:lvl6pPr marL="1471613" indent="254000" algn="l" rtl="0" fontAlgn="base">
        <a:lnSpc>
          <a:spcPct val="109000"/>
        </a:lnSpc>
        <a:spcBef>
          <a:spcPct val="20000"/>
        </a:spcBef>
        <a:spcAft>
          <a:spcPct val="0"/>
        </a:spcAft>
        <a:buClr>
          <a:srgbClr val="FFFFFF"/>
        </a:buClr>
        <a:buFont typeface="Arial" charset="0"/>
        <a:buChar char="–"/>
        <a:defRPr sz="1400">
          <a:solidFill>
            <a:srgbClr val="FFFFFF"/>
          </a:solidFill>
          <a:latin typeface="+mj-lt"/>
        </a:defRPr>
      </a:lvl6pPr>
      <a:lvl7pPr marL="1928813" indent="254000" algn="l" rtl="0" fontAlgn="base">
        <a:lnSpc>
          <a:spcPct val="109000"/>
        </a:lnSpc>
        <a:spcBef>
          <a:spcPct val="20000"/>
        </a:spcBef>
        <a:spcAft>
          <a:spcPct val="0"/>
        </a:spcAft>
        <a:buClr>
          <a:srgbClr val="FFFFFF"/>
        </a:buClr>
        <a:buFont typeface="Arial" charset="0"/>
        <a:buChar char="–"/>
        <a:defRPr sz="1400">
          <a:solidFill>
            <a:srgbClr val="FFFFFF"/>
          </a:solidFill>
          <a:latin typeface="+mj-lt"/>
        </a:defRPr>
      </a:lvl7pPr>
      <a:lvl8pPr marL="2386013" indent="254000" algn="l" rtl="0" fontAlgn="base">
        <a:lnSpc>
          <a:spcPct val="109000"/>
        </a:lnSpc>
        <a:spcBef>
          <a:spcPct val="20000"/>
        </a:spcBef>
        <a:spcAft>
          <a:spcPct val="0"/>
        </a:spcAft>
        <a:buClr>
          <a:srgbClr val="FFFFFF"/>
        </a:buClr>
        <a:buFont typeface="Arial" charset="0"/>
        <a:buChar char="–"/>
        <a:defRPr sz="1400">
          <a:solidFill>
            <a:srgbClr val="FFFFFF"/>
          </a:solidFill>
          <a:latin typeface="+mj-lt"/>
        </a:defRPr>
      </a:lvl8pPr>
      <a:lvl9pPr marL="2843213" indent="254000" algn="l" rtl="0" fontAlgn="base">
        <a:lnSpc>
          <a:spcPct val="109000"/>
        </a:lnSpc>
        <a:spcBef>
          <a:spcPct val="20000"/>
        </a:spcBef>
        <a:spcAft>
          <a:spcPct val="0"/>
        </a:spcAft>
        <a:buClr>
          <a:srgbClr val="FFFFFF"/>
        </a:buClr>
        <a:buFont typeface="Arial" charset="0"/>
        <a:buChar char="–"/>
        <a:defRPr sz="1400">
          <a:solidFill>
            <a:srgbClr val="FFFFFF"/>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txBox="1">
            <a:spLocks noGrp="1"/>
          </p:cNvSpPr>
          <p:nvPr>
            <p:ph type="ctrTitle"/>
          </p:nvPr>
        </p:nvSpPr>
        <p:spPr>
          <a:xfrm>
            <a:off x="609600" y="609600"/>
            <a:ext cx="7772400" cy="2632075"/>
          </a:xfrm>
        </p:spPr>
        <p:txBody>
          <a:bodyPr/>
          <a:lstStyle/>
          <a:p>
            <a:r>
              <a:rPr lang="en-US" smtClean="0">
                <a:solidFill>
                  <a:srgbClr val="FFFF00"/>
                </a:solidFill>
              </a:rPr>
              <a:t>Sexual Abuse Casework </a:t>
            </a:r>
            <a:br>
              <a:rPr lang="en-US" smtClean="0">
                <a:solidFill>
                  <a:srgbClr val="FFFF00"/>
                </a:solidFill>
              </a:rPr>
            </a:br>
            <a:r>
              <a:rPr lang="en-US" smtClean="0">
                <a:solidFill>
                  <a:srgbClr val="FFFF00"/>
                </a:solidFill>
              </a:rPr>
              <a:t>and Secondary Trauma: </a:t>
            </a:r>
            <a:br>
              <a:rPr lang="en-US" smtClean="0">
                <a:solidFill>
                  <a:srgbClr val="FFFF00"/>
                </a:solidFill>
              </a:rPr>
            </a:br>
            <a:r>
              <a:rPr lang="en-US" i="1" smtClean="0">
                <a:solidFill>
                  <a:srgbClr val="FFFF00"/>
                </a:solidFill>
              </a:rPr>
              <a:t>An Occupational Hazard </a:t>
            </a:r>
            <a:br>
              <a:rPr lang="en-US" i="1" smtClean="0">
                <a:solidFill>
                  <a:srgbClr val="FFFF00"/>
                </a:solidFill>
              </a:rPr>
            </a:br>
            <a:r>
              <a:rPr lang="en-US" i="1" smtClean="0">
                <a:solidFill>
                  <a:srgbClr val="FFFF00"/>
                </a:solidFill>
              </a:rPr>
              <a:t>for Professionals</a:t>
            </a:r>
          </a:p>
        </p:txBody>
      </p:sp>
      <p:sp>
        <p:nvSpPr>
          <p:cNvPr id="2051" name="Subtitle 4"/>
          <p:cNvSpPr txBox="1">
            <a:spLocks noGrp="1"/>
          </p:cNvSpPr>
          <p:nvPr>
            <p:ph type="subTitle" idx="1"/>
          </p:nvPr>
        </p:nvSpPr>
        <p:spPr>
          <a:xfrm>
            <a:off x="685800" y="3886200"/>
            <a:ext cx="7086600" cy="2308225"/>
          </a:xfrm>
        </p:spPr>
        <p:txBody>
          <a:bodyPr/>
          <a:lstStyle/>
          <a:p>
            <a:pPr>
              <a:defRPr/>
            </a:pPr>
            <a:r>
              <a:rPr lang="en-US" sz="2400" b="1" dirty="0" smtClean="0">
                <a:solidFill>
                  <a:srgbClr val="FFFF00"/>
                </a:solidFill>
                <a:latin typeface="+mj-lt"/>
              </a:rPr>
              <a:t>Presented by:</a:t>
            </a:r>
          </a:p>
          <a:p>
            <a:pPr>
              <a:defRPr/>
            </a:pPr>
            <a:r>
              <a:rPr lang="en-US" sz="2400" dirty="0" smtClean="0">
                <a:latin typeface="+mj-lt"/>
              </a:rPr>
              <a:t>Joan Meier, Esq., GW Law School and DV LEAP</a:t>
            </a:r>
          </a:p>
          <a:p>
            <a:pPr>
              <a:defRPr/>
            </a:pPr>
            <a:r>
              <a:rPr lang="en-US" sz="2400" dirty="0" smtClean="0">
                <a:latin typeface="+mj-lt"/>
              </a:rPr>
              <a:t>Margot Richters, PhD</a:t>
            </a:r>
          </a:p>
          <a:p>
            <a:pPr>
              <a:defRPr/>
            </a:pPr>
            <a:r>
              <a:rPr lang="en-US" sz="2400" b="1" dirty="0" smtClean="0">
                <a:solidFill>
                  <a:srgbClr val="FFFF00"/>
                </a:solidFill>
                <a:latin typeface="+mj-lt"/>
              </a:rPr>
              <a:t>Moderated by:</a:t>
            </a:r>
          </a:p>
          <a:p>
            <a:pPr>
              <a:defRPr/>
            </a:pPr>
            <a:r>
              <a:rPr lang="en-US" sz="2400" dirty="0" smtClean="0">
                <a:latin typeface="+mj-lt"/>
              </a:rPr>
              <a:t>Nancy Drane, Esq., Children’s Law Center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txBox="1">
            <a:spLocks noGrp="1"/>
          </p:cNvSpPr>
          <p:nvPr>
            <p:ph type="title"/>
          </p:nvPr>
        </p:nvSpPr>
        <p:spPr>
          <a:xfrm>
            <a:off x="152400" y="228600"/>
            <a:ext cx="8675688" cy="623888"/>
          </a:xfrm>
        </p:spPr>
        <p:txBody>
          <a:bodyPr/>
          <a:lstStyle/>
          <a:p>
            <a:r>
              <a:rPr lang="en-US" smtClean="0">
                <a:solidFill>
                  <a:srgbClr val="FFFF00"/>
                </a:solidFill>
                <a:cs typeface="Arial" charset="0"/>
              </a:rPr>
              <a:t>Who is at risk?</a:t>
            </a:r>
          </a:p>
        </p:txBody>
      </p:sp>
      <p:sp>
        <p:nvSpPr>
          <p:cNvPr id="30722" name="Content Placeholder 2"/>
          <p:cNvSpPr txBox="1">
            <a:spLocks noGrp="1"/>
          </p:cNvSpPr>
          <p:nvPr>
            <p:ph idx="1"/>
          </p:nvPr>
        </p:nvSpPr>
        <p:spPr>
          <a:xfrm>
            <a:off x="228600" y="1295400"/>
            <a:ext cx="8677275" cy="4943475"/>
          </a:xfrm>
        </p:spPr>
        <p:txBody>
          <a:bodyPr/>
          <a:lstStyle/>
          <a:p>
            <a:r>
              <a:rPr lang="en-US" smtClean="0">
                <a:latin typeface="Arial" charset="0"/>
                <a:cs typeface="Arial" charset="0"/>
              </a:rPr>
              <a:t>History of trauma that has not been resolved</a:t>
            </a:r>
          </a:p>
          <a:p>
            <a:r>
              <a:rPr lang="en-US" smtClean="0">
                <a:latin typeface="Arial" charset="0"/>
                <a:cs typeface="Arial" charset="0"/>
              </a:rPr>
              <a:t>History of psychological problems</a:t>
            </a:r>
          </a:p>
          <a:p>
            <a:r>
              <a:rPr lang="en-US" smtClean="0">
                <a:latin typeface="Arial" charset="0"/>
                <a:cs typeface="Arial" charset="0"/>
              </a:rPr>
              <a:t>High percent of trauma cases</a:t>
            </a:r>
          </a:p>
          <a:p>
            <a:r>
              <a:rPr lang="en-US" smtClean="0">
                <a:latin typeface="Arial" charset="0"/>
                <a:cs typeface="Arial" charset="0"/>
              </a:rPr>
              <a:t>Working primarily with children</a:t>
            </a:r>
          </a:p>
          <a:p>
            <a:r>
              <a:rPr lang="en-US" smtClean="0">
                <a:latin typeface="Arial" charset="0"/>
                <a:cs typeface="Arial" charset="0"/>
              </a:rPr>
              <a:t>Level of experience</a:t>
            </a:r>
          </a:p>
          <a:p>
            <a:r>
              <a:rPr lang="en-US" smtClean="0">
                <a:latin typeface="Arial" charset="0"/>
                <a:cs typeface="Arial" charset="0"/>
              </a:rPr>
              <a:t>Inadequate supervision</a:t>
            </a:r>
          </a:p>
          <a:p>
            <a:r>
              <a:rPr lang="en-US" smtClean="0">
                <a:latin typeface="Arial" charset="0"/>
                <a:cs typeface="Arial" charset="0"/>
              </a:rPr>
              <a:t>Capacity to be empathic</a:t>
            </a:r>
          </a:p>
          <a:p>
            <a:r>
              <a:rPr lang="en-US" smtClean="0">
                <a:latin typeface="Arial" charset="0"/>
                <a:cs typeface="Arial" charset="0"/>
              </a:rPr>
              <a:t>Working long hours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txBox="1">
            <a:spLocks noGrp="1" noChangeArrowheads="1"/>
          </p:cNvSpPr>
          <p:nvPr>
            <p:ph type="title"/>
          </p:nvPr>
        </p:nvSpPr>
        <p:spPr>
          <a:xfrm>
            <a:off x="228600" y="228600"/>
            <a:ext cx="8675688" cy="615950"/>
          </a:xfrm>
        </p:spPr>
        <p:txBody>
          <a:bodyPr/>
          <a:lstStyle/>
          <a:p>
            <a:pPr indent="0" defTabSz="381000" eaLnBrk="1" hangingPunct="1">
              <a:lnSpc>
                <a:spcPct val="100000"/>
              </a:lnSpc>
              <a:buClr>
                <a:srgbClr val="FFFFFF"/>
              </a:buClr>
            </a:pPr>
            <a:r>
              <a:rPr lang="en-US" smtClean="0">
                <a:solidFill>
                  <a:srgbClr val="FFFF00"/>
                </a:solidFill>
                <a:cs typeface="Arial" charset="0"/>
              </a:rPr>
              <a:t>Who is at risk?</a:t>
            </a:r>
          </a:p>
        </p:txBody>
      </p:sp>
      <p:sp>
        <p:nvSpPr>
          <p:cNvPr id="24579" name="Rectangle 3"/>
          <p:cNvSpPr txBox="1">
            <a:spLocks noGrp="1" noChangeArrowheads="1"/>
          </p:cNvSpPr>
          <p:nvPr>
            <p:ph type="body" idx="1"/>
          </p:nvPr>
        </p:nvSpPr>
        <p:spPr>
          <a:xfrm>
            <a:off x="466725" y="1066800"/>
            <a:ext cx="8677275" cy="6265863"/>
          </a:xfrm>
        </p:spPr>
        <p:txBody>
          <a:bodyPr/>
          <a:lstStyle/>
          <a:p>
            <a:pPr marL="0" indent="220663" defTabSz="381000" eaLnBrk="1" hangingPunct="1">
              <a:lnSpc>
                <a:spcPct val="100000"/>
              </a:lnSpc>
              <a:buFont typeface="Times New Roman"/>
              <a:buChar char="▪"/>
              <a:defRPr/>
            </a:pPr>
            <a:r>
              <a:rPr lang="en-US" sz="2800" dirty="0" smtClean="0">
                <a:latin typeface="Arial" pitchFamily="34" charset="0"/>
                <a:cs typeface="Arial" pitchFamily="34" charset="0"/>
              </a:rPr>
              <a:t>Professional</a:t>
            </a:r>
            <a:r>
              <a:rPr lang="en-US" sz="2800" dirty="0" smtClean="0"/>
              <a:t> </a:t>
            </a:r>
            <a:r>
              <a:rPr lang="en-US" sz="2800" dirty="0" smtClean="0">
                <a:latin typeface="+mj-lt"/>
              </a:rPr>
              <a:t>isolation</a:t>
            </a:r>
          </a:p>
          <a:p>
            <a:pPr marL="0" indent="220663" defTabSz="381000" eaLnBrk="1" hangingPunct="1">
              <a:lnSpc>
                <a:spcPct val="100000"/>
              </a:lnSpc>
              <a:buFont typeface="Times New Roman"/>
              <a:buChar char="▪"/>
              <a:defRPr/>
            </a:pPr>
            <a:r>
              <a:rPr lang="en-US" sz="2800" dirty="0" smtClean="0">
                <a:latin typeface="+mj-lt"/>
              </a:rPr>
              <a:t>Lack of support network</a:t>
            </a:r>
          </a:p>
          <a:p>
            <a:pPr marL="0" indent="220663" defTabSz="381000" eaLnBrk="1" hangingPunct="1">
              <a:lnSpc>
                <a:spcPct val="100000"/>
              </a:lnSpc>
              <a:buFont typeface="Times New Roman"/>
              <a:buChar char="▪"/>
              <a:defRPr/>
            </a:pPr>
            <a:r>
              <a:rPr lang="en-US" sz="2800" dirty="0" smtClean="0">
                <a:latin typeface="+mj-lt"/>
              </a:rPr>
              <a:t>Unrealistic organizational expectations</a:t>
            </a:r>
          </a:p>
          <a:p>
            <a:pPr marL="0" indent="220663" defTabSz="381000" eaLnBrk="1" hangingPunct="1">
              <a:lnSpc>
                <a:spcPct val="100000"/>
              </a:lnSpc>
              <a:buFont typeface="Times New Roman"/>
              <a:buChar char="▪"/>
              <a:defRPr/>
            </a:pPr>
            <a:r>
              <a:rPr lang="en-US" sz="2800" dirty="0" smtClean="0">
                <a:latin typeface="+mj-lt"/>
              </a:rPr>
              <a:t>Organizational pressure</a:t>
            </a:r>
          </a:p>
          <a:p>
            <a:pPr marL="0" indent="220663" defTabSz="381000" eaLnBrk="1" hangingPunct="1">
              <a:lnSpc>
                <a:spcPct val="100000"/>
              </a:lnSpc>
              <a:buFont typeface="Times New Roman"/>
              <a:buChar char="▪"/>
              <a:defRPr/>
            </a:pPr>
            <a:r>
              <a:rPr lang="en-US" sz="2800" dirty="0" smtClean="0">
                <a:latin typeface="+mj-lt"/>
              </a:rPr>
              <a:t>Ambiguous success</a:t>
            </a:r>
          </a:p>
          <a:p>
            <a:pPr marL="0" indent="220663" defTabSz="381000" eaLnBrk="1" hangingPunct="1">
              <a:lnSpc>
                <a:spcPct val="100000"/>
              </a:lnSpc>
              <a:buFont typeface="Times New Roman"/>
              <a:buChar char="▪"/>
              <a:defRPr/>
            </a:pPr>
            <a:r>
              <a:rPr lang="en-US" sz="2800" dirty="0" smtClean="0">
                <a:latin typeface="+mj-lt"/>
              </a:rPr>
              <a:t>Lack of time for professional development</a:t>
            </a:r>
          </a:p>
          <a:p>
            <a:pPr marL="0" indent="173038" defTabSz="381000" eaLnBrk="1" hangingPunct="1">
              <a:lnSpc>
                <a:spcPct val="100000"/>
              </a:lnSpc>
              <a:buFont typeface="Times New Roman"/>
              <a:buChar char="▪"/>
              <a:defRPr/>
            </a:pPr>
            <a:r>
              <a:rPr lang="en-US" sz="2800" dirty="0" smtClean="0">
                <a:latin typeface="+mj-lt"/>
              </a:rPr>
              <a:t>Sense of control</a:t>
            </a:r>
          </a:p>
          <a:p>
            <a:pPr marL="0" indent="173038" defTabSz="381000" eaLnBrk="1" hangingPunct="1">
              <a:lnSpc>
                <a:spcPct val="100000"/>
              </a:lnSpc>
              <a:buFont typeface="Times New Roman"/>
              <a:buChar char="▪"/>
              <a:defRPr/>
            </a:pPr>
            <a:r>
              <a:rPr lang="en-US" sz="2800" dirty="0" smtClean="0">
                <a:latin typeface="+mj-lt"/>
              </a:rPr>
              <a:t>Attitude and outlook </a:t>
            </a:r>
          </a:p>
          <a:p>
            <a:pPr marL="0" indent="173038" defTabSz="381000" eaLnBrk="1" hangingPunct="1">
              <a:lnSpc>
                <a:spcPct val="100000"/>
              </a:lnSpc>
              <a:buFont typeface="Times New Roman"/>
              <a:buChar char="▪"/>
              <a:defRPr/>
            </a:pPr>
            <a:r>
              <a:rPr lang="en-US" sz="2800" dirty="0" smtClean="0">
                <a:latin typeface="+mj-lt"/>
              </a:rPr>
              <a:t>Ability self-soothe </a:t>
            </a:r>
          </a:p>
          <a:p>
            <a:pPr marL="0" indent="173038" defTabSz="381000" eaLnBrk="1" hangingPunct="1">
              <a:lnSpc>
                <a:spcPct val="100000"/>
              </a:lnSpc>
              <a:buFont typeface="Times New Roman"/>
              <a:buNone/>
              <a:defRPr/>
            </a:pPr>
            <a:endParaRPr lang="en-US" sz="2800" dirty="0" smtClean="0"/>
          </a:p>
          <a:p>
            <a:pPr marL="0" indent="220663" defTabSz="381000" eaLnBrk="1" hangingPunct="1">
              <a:lnSpc>
                <a:spcPct val="100000"/>
              </a:lnSpc>
              <a:buFont typeface="Times New Roman"/>
              <a:buChar char="▪"/>
              <a:defRPr/>
            </a:pPr>
            <a:endParaRPr lang="en-US" dirty="0" smtClean="0"/>
          </a:p>
          <a:p>
            <a:pPr marL="0" indent="220663" defTabSz="381000" eaLnBrk="1" hangingPunct="1">
              <a:lnSpc>
                <a:spcPct val="100000"/>
              </a:lnSpc>
              <a:buFont typeface="Times New Roman"/>
              <a:buNone/>
              <a:defRPr/>
            </a:pPr>
            <a:endParaRPr lang="en-US" dirty="0" smtClean="0"/>
          </a:p>
        </p:txBody>
      </p:sp>
    </p:spTree>
  </p:cSld>
  <p:clrMapOvr>
    <a:masterClrMapping/>
  </p:clrMapOvr>
  <p:transition spd="med" advClick="0">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txBox="1">
            <a:spLocks noGrp="1"/>
          </p:cNvSpPr>
          <p:nvPr>
            <p:ph type="title"/>
          </p:nvPr>
        </p:nvSpPr>
        <p:spPr>
          <a:xfrm>
            <a:off x="190500" y="374650"/>
            <a:ext cx="8675688" cy="620713"/>
          </a:xfrm>
        </p:spPr>
        <p:txBody>
          <a:bodyPr/>
          <a:lstStyle/>
          <a:p>
            <a:r>
              <a:rPr lang="en-US" smtClean="0">
                <a:solidFill>
                  <a:srgbClr val="FFFF00"/>
                </a:solidFill>
              </a:rPr>
              <a:t>Emotional Symptoms </a:t>
            </a:r>
          </a:p>
        </p:txBody>
      </p:sp>
      <p:sp>
        <p:nvSpPr>
          <p:cNvPr id="34818" name="Content Placeholder 2"/>
          <p:cNvSpPr txBox="1">
            <a:spLocks noGrp="1"/>
          </p:cNvSpPr>
          <p:nvPr>
            <p:ph idx="1"/>
          </p:nvPr>
        </p:nvSpPr>
        <p:spPr>
          <a:xfrm>
            <a:off x="466725" y="1600200"/>
            <a:ext cx="8677275" cy="4924425"/>
          </a:xfrm>
        </p:spPr>
        <p:txBody>
          <a:bodyPr/>
          <a:lstStyle/>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a:t>
            </a:r>
            <a:r>
              <a:rPr lang="en-US" smtClean="0">
                <a:latin typeface="Arial" charset="0"/>
                <a:cs typeface="Arial" charset="0"/>
              </a:rPr>
              <a:t>Overwhelmed</a:t>
            </a:r>
          </a:p>
          <a:p>
            <a:pPr marL="0" indent="0" eaLnBrk="1" hangingPunct="1">
              <a:lnSpc>
                <a:spcPct val="100000"/>
              </a:lnSpc>
              <a:spcBef>
                <a:spcPct val="0"/>
              </a:spcBef>
              <a:buClrTx/>
              <a:buFont typeface="Wingdings" pitchFamily="2" charset="2"/>
              <a:buChar char="§"/>
            </a:pPr>
            <a:r>
              <a:rPr lang="en-US" smtClean="0">
                <a:latin typeface="Arial" charset="0"/>
                <a:cs typeface="Arial" charset="0"/>
              </a:rPr>
              <a:t> Disillusioned</a:t>
            </a:r>
          </a:p>
          <a:p>
            <a:pPr marL="0" indent="0" eaLnBrk="1" hangingPunct="1">
              <a:lnSpc>
                <a:spcPct val="100000"/>
              </a:lnSpc>
              <a:spcBef>
                <a:spcPct val="0"/>
              </a:spcBef>
              <a:buClrTx/>
              <a:buFont typeface="Wingdings" pitchFamily="2" charset="2"/>
              <a:buChar char="§"/>
            </a:pPr>
            <a:r>
              <a:rPr lang="en-US" smtClean="0">
                <a:latin typeface="Arial" charset="0"/>
                <a:cs typeface="Arial" charset="0"/>
              </a:rPr>
              <a:t> Helpless</a:t>
            </a:r>
          </a:p>
          <a:p>
            <a:pPr marL="0" indent="0" eaLnBrk="1" hangingPunct="1">
              <a:lnSpc>
                <a:spcPct val="100000"/>
              </a:lnSpc>
              <a:spcBef>
                <a:spcPct val="0"/>
              </a:spcBef>
              <a:buClrTx/>
              <a:buFont typeface="Wingdings" pitchFamily="2" charset="2"/>
              <a:buChar char="§"/>
            </a:pPr>
            <a:r>
              <a:rPr lang="en-US" smtClean="0">
                <a:latin typeface="Arial" charset="0"/>
                <a:cs typeface="Arial" charset="0"/>
              </a:rPr>
              <a:t> Frustrated</a:t>
            </a:r>
          </a:p>
          <a:p>
            <a:pPr marL="0" indent="0" eaLnBrk="1" hangingPunct="1">
              <a:lnSpc>
                <a:spcPct val="100000"/>
              </a:lnSpc>
              <a:spcBef>
                <a:spcPct val="0"/>
              </a:spcBef>
              <a:buClrTx/>
              <a:buFont typeface="Wingdings" pitchFamily="2" charset="2"/>
              <a:buChar char="§"/>
            </a:pPr>
            <a:r>
              <a:rPr lang="en-US" smtClean="0">
                <a:latin typeface="Arial" charset="0"/>
                <a:cs typeface="Arial" charset="0"/>
              </a:rPr>
              <a:t> Numb, disconnected, dissociative</a:t>
            </a:r>
          </a:p>
          <a:p>
            <a:pPr marL="0" indent="0" eaLnBrk="1" hangingPunct="1">
              <a:lnSpc>
                <a:spcPct val="100000"/>
              </a:lnSpc>
              <a:spcBef>
                <a:spcPct val="0"/>
              </a:spcBef>
              <a:buClrTx/>
              <a:buFont typeface="Wingdings" pitchFamily="2" charset="2"/>
              <a:buChar char="§"/>
            </a:pPr>
            <a:r>
              <a:rPr lang="en-US" smtClean="0">
                <a:latin typeface="Arial" charset="0"/>
                <a:cs typeface="Arial" charset="0"/>
              </a:rPr>
              <a:t> Resentful</a:t>
            </a:r>
          </a:p>
          <a:p>
            <a:pPr marL="0" indent="0" eaLnBrk="1" hangingPunct="1">
              <a:lnSpc>
                <a:spcPct val="100000"/>
              </a:lnSpc>
              <a:spcBef>
                <a:spcPct val="0"/>
              </a:spcBef>
              <a:buClrTx/>
              <a:buFont typeface="Wingdings" pitchFamily="2" charset="2"/>
              <a:buChar char="§"/>
            </a:pPr>
            <a:r>
              <a:rPr lang="en-US" smtClean="0">
                <a:latin typeface="Arial" charset="0"/>
                <a:cs typeface="Arial" charset="0"/>
              </a:rPr>
              <a:t> Depressed, trouble experiencing pleasure</a:t>
            </a:r>
          </a:p>
          <a:p>
            <a:pPr marL="0" indent="0" eaLnBrk="1" hangingPunct="1">
              <a:lnSpc>
                <a:spcPct val="100000"/>
              </a:lnSpc>
              <a:spcBef>
                <a:spcPct val="0"/>
              </a:spcBef>
              <a:buClrTx/>
              <a:buFont typeface="Wingdings" pitchFamily="2" charset="2"/>
              <a:buChar char="§"/>
            </a:pPr>
            <a:r>
              <a:rPr lang="en-US" smtClean="0">
                <a:latin typeface="Arial" charset="0"/>
                <a:cs typeface="Arial" charset="0"/>
              </a:rPr>
              <a:t> Despair, hopeless</a:t>
            </a:r>
          </a:p>
          <a:p>
            <a:pPr marL="0" indent="0" eaLnBrk="1" hangingPunct="1">
              <a:lnSpc>
                <a:spcPct val="100000"/>
              </a:lnSpc>
              <a:spcBef>
                <a:spcPct val="0"/>
              </a:spcBef>
              <a:buClrTx/>
              <a:buFont typeface="Wingdings" pitchFamily="2" charset="2"/>
              <a:buChar char="§"/>
            </a:pPr>
            <a:r>
              <a:rPr lang="en-US" smtClean="0">
                <a:latin typeface="Arial" charset="0"/>
                <a:cs typeface="Arial" charset="0"/>
              </a:rPr>
              <a:t> Trouble tolerating emotions</a:t>
            </a:r>
          </a:p>
          <a:p>
            <a:pPr marL="0" indent="0" eaLnBrk="1" hangingPunct="1">
              <a:lnSpc>
                <a:spcPct val="100000"/>
              </a:lnSpc>
              <a:spcBef>
                <a:spcPct val="0"/>
              </a:spcBef>
              <a:buClrTx/>
              <a:buFont typeface="Wingdings" pitchFamily="2" charset="2"/>
              <a:buChar char="§"/>
            </a:pPr>
            <a:r>
              <a:rPr lang="en-US" smtClean="0">
                <a:latin typeface="Arial" charset="0"/>
                <a:cs typeface="Arial" charset="0"/>
              </a:rPr>
              <a:t> Intense emotions (anger, fear, sadness)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txBox="1">
            <a:spLocks noGrp="1"/>
          </p:cNvSpPr>
          <p:nvPr>
            <p:ph type="title"/>
          </p:nvPr>
        </p:nvSpPr>
        <p:spPr>
          <a:xfrm>
            <a:off x="228600" y="228600"/>
            <a:ext cx="8675688" cy="620713"/>
          </a:xfrm>
        </p:spPr>
        <p:txBody>
          <a:bodyPr/>
          <a:lstStyle/>
          <a:p>
            <a:r>
              <a:rPr lang="en-US" smtClean="0">
                <a:solidFill>
                  <a:srgbClr val="FFFF00"/>
                </a:solidFill>
              </a:rPr>
              <a:t>Cognitive Symptoms</a:t>
            </a:r>
          </a:p>
        </p:txBody>
      </p:sp>
      <p:sp>
        <p:nvSpPr>
          <p:cNvPr id="36866" name="Content Placeholder 2"/>
          <p:cNvSpPr txBox="1">
            <a:spLocks noGrp="1"/>
          </p:cNvSpPr>
          <p:nvPr>
            <p:ph idx="1"/>
          </p:nvPr>
        </p:nvSpPr>
        <p:spPr>
          <a:xfrm>
            <a:off x="381000" y="1066800"/>
            <a:ext cx="8524875" cy="5170488"/>
          </a:xfrm>
        </p:spPr>
        <p:txBody>
          <a:bodyPr/>
          <a:lstStyle/>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Cynicism</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Loss of meaning (loss of faith in god, life, fairness)</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Feel like a failure, incompetent</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Anxious thoughts, worrying</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Feel unworthy, unlovable, self-loathing</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Rescue fantasies</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Question right to be happy/alive</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Poor decision-making</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Difficult concentrating</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Lack of trust</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Intrusive imagery</a:t>
            </a:r>
          </a:p>
          <a:p>
            <a:pPr marL="0" indent="0" eaLnBrk="1" hangingPunct="1">
              <a:lnSpc>
                <a:spcPct val="100000"/>
              </a:lnSpc>
              <a:spcBef>
                <a:spcPct val="0"/>
              </a:spcBef>
              <a:buClrTx/>
              <a:buFont typeface="Wingdings" pitchFamily="2" charset="2"/>
              <a:buChar char="§"/>
            </a:pPr>
            <a:r>
              <a:rPr lang="en-US" sz="2800" smtClean="0">
                <a:latin typeface="Arial" charset="0"/>
                <a:cs typeface="Arial" charset="0"/>
              </a:rPr>
              <a:t> Loss of sense of humor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txBox="1">
            <a:spLocks noGrp="1"/>
          </p:cNvSpPr>
          <p:nvPr>
            <p:ph type="title"/>
          </p:nvPr>
        </p:nvSpPr>
        <p:spPr>
          <a:xfrm>
            <a:off x="190500" y="374650"/>
            <a:ext cx="8675688" cy="620713"/>
          </a:xfrm>
        </p:spPr>
        <p:txBody>
          <a:bodyPr/>
          <a:lstStyle/>
          <a:p>
            <a:r>
              <a:rPr lang="en-US" smtClean="0">
                <a:solidFill>
                  <a:srgbClr val="FFFF00"/>
                </a:solidFill>
              </a:rPr>
              <a:t>Behavioral Symptoms</a:t>
            </a:r>
          </a:p>
        </p:txBody>
      </p:sp>
      <p:sp>
        <p:nvSpPr>
          <p:cNvPr id="3" name="Content Placeholder 2"/>
          <p:cNvSpPr>
            <a:spLocks noGrp="1"/>
          </p:cNvSpPr>
          <p:nvPr>
            <p:ph idx="1"/>
          </p:nvPr>
        </p:nvSpPr>
        <p:spPr>
          <a:xfrm>
            <a:off x="152400" y="1524000"/>
            <a:ext cx="8677275" cy="5029200"/>
          </a:xfrm>
        </p:spPr>
        <p:txBody>
          <a:bodyPr/>
          <a:lstStyle/>
          <a:p>
            <a:pPr marL="0" indent="0" eaLnBrk="1" hangingPunct="1">
              <a:lnSpc>
                <a:spcPct val="100000"/>
              </a:lnSpc>
              <a:spcBef>
                <a:spcPct val="0"/>
              </a:spcBef>
              <a:buClrTx/>
              <a:buFont typeface="Wingdings" pitchFamily="2" charset="2"/>
              <a:buChar char="§"/>
              <a:defRPr/>
            </a:pPr>
            <a:r>
              <a:rPr lang="en-US" sz="2800" dirty="0" smtClean="0">
                <a:latin typeface="Arial" pitchFamily="34" charset="0"/>
                <a:cs typeface="Arial" pitchFamily="34" charset="0"/>
              </a:rPr>
              <a:t> </a:t>
            </a:r>
            <a:r>
              <a:rPr lang="en-US" dirty="0" smtClean="0">
                <a:latin typeface="Arial" pitchFamily="34" charset="0"/>
                <a:cs typeface="Arial" pitchFamily="34" charset="0"/>
              </a:rPr>
              <a:t>Increased interpersonal conflicts</a:t>
            </a:r>
          </a:p>
          <a:p>
            <a:pPr marL="0" indent="0" eaLnBrk="1" hangingPunct="1">
              <a:lnSpc>
                <a:spcPct val="100000"/>
              </a:lnSpc>
              <a:spcBef>
                <a:spcPct val="0"/>
              </a:spcBef>
              <a:buClrTx/>
              <a:buFont typeface="Wingdings" pitchFamily="2" charset="2"/>
              <a:buChar char="§"/>
              <a:defRPr/>
            </a:pPr>
            <a:r>
              <a:rPr lang="en-US" dirty="0" smtClean="0">
                <a:latin typeface="Arial" pitchFamily="34" charset="0"/>
                <a:cs typeface="Arial" pitchFamily="34" charset="0"/>
              </a:rPr>
              <a:t> Isolating from others or difficulty being alone</a:t>
            </a:r>
          </a:p>
          <a:p>
            <a:pPr marL="0" indent="0" eaLnBrk="1" hangingPunct="1">
              <a:lnSpc>
                <a:spcPct val="100000"/>
              </a:lnSpc>
              <a:spcBef>
                <a:spcPct val="0"/>
              </a:spcBef>
              <a:buClrTx/>
              <a:buFont typeface="Wingdings" pitchFamily="2" charset="2"/>
              <a:buChar char="§"/>
              <a:defRPr/>
            </a:pPr>
            <a:r>
              <a:rPr lang="en-US" dirty="0" smtClean="0">
                <a:latin typeface="Arial" pitchFamily="34" charset="0"/>
                <a:cs typeface="Arial" pitchFamily="34" charset="0"/>
              </a:rPr>
              <a:t> Intolerant, judgmental</a:t>
            </a:r>
          </a:p>
          <a:p>
            <a:pPr marL="0" indent="0" eaLnBrk="1" hangingPunct="1">
              <a:lnSpc>
                <a:spcPct val="100000"/>
              </a:lnSpc>
              <a:spcBef>
                <a:spcPct val="0"/>
              </a:spcBef>
              <a:buClrTx/>
              <a:buFont typeface="Wingdings" pitchFamily="2" charset="2"/>
              <a:buChar char="§"/>
              <a:defRPr/>
            </a:pPr>
            <a:r>
              <a:rPr lang="en-US" dirty="0" smtClean="0">
                <a:latin typeface="Arial" pitchFamily="34" charset="0"/>
                <a:cs typeface="Arial" pitchFamily="34" charset="0"/>
              </a:rPr>
              <a:t> Distant, tuning out</a:t>
            </a:r>
          </a:p>
          <a:p>
            <a:pPr marL="0" indent="0" eaLnBrk="1" hangingPunct="1">
              <a:lnSpc>
                <a:spcPct val="100000"/>
              </a:lnSpc>
              <a:spcBef>
                <a:spcPct val="0"/>
              </a:spcBef>
              <a:buClrTx/>
              <a:buFont typeface="Wingdings" pitchFamily="2" charset="2"/>
              <a:buChar char="§"/>
              <a:defRPr/>
            </a:pPr>
            <a:r>
              <a:rPr lang="en-US" dirty="0" smtClean="0">
                <a:latin typeface="Arial" pitchFamily="34" charset="0"/>
                <a:cs typeface="Arial" pitchFamily="34" charset="0"/>
              </a:rPr>
              <a:t> Moodiness (crying, angry outbursts)</a:t>
            </a:r>
          </a:p>
          <a:p>
            <a:pPr marL="0" indent="0" eaLnBrk="1" hangingPunct="1">
              <a:lnSpc>
                <a:spcPct val="100000"/>
              </a:lnSpc>
              <a:spcBef>
                <a:spcPct val="0"/>
              </a:spcBef>
              <a:buClrTx/>
              <a:buFont typeface="Wingdings" pitchFamily="2" charset="2"/>
              <a:buChar char="§"/>
              <a:defRPr/>
            </a:pPr>
            <a:r>
              <a:rPr lang="en-US" dirty="0" smtClean="0">
                <a:latin typeface="Arial" pitchFamily="34" charset="0"/>
                <a:cs typeface="Arial" pitchFamily="34" charset="0"/>
              </a:rPr>
              <a:t> Controlling</a:t>
            </a:r>
          </a:p>
          <a:p>
            <a:pPr marL="0" indent="0" eaLnBrk="1" hangingPunct="1">
              <a:lnSpc>
                <a:spcPct val="100000"/>
              </a:lnSpc>
              <a:spcBef>
                <a:spcPct val="0"/>
              </a:spcBef>
              <a:buClrTx/>
              <a:buFont typeface="Wingdings" pitchFamily="2" charset="2"/>
              <a:buChar char="§"/>
              <a:defRPr/>
            </a:pPr>
            <a:r>
              <a:rPr lang="en-US" dirty="0" smtClean="0">
                <a:latin typeface="Arial" pitchFamily="34" charset="0"/>
                <a:cs typeface="Arial" pitchFamily="34" charset="0"/>
              </a:rPr>
              <a:t> Avoidance of traumatic events</a:t>
            </a:r>
          </a:p>
          <a:p>
            <a:pPr marL="0" indent="0" eaLnBrk="1" hangingPunct="1">
              <a:lnSpc>
                <a:spcPct val="100000"/>
              </a:lnSpc>
              <a:spcBef>
                <a:spcPct val="0"/>
              </a:spcBef>
              <a:buClrTx/>
              <a:buFont typeface="Wingdings" pitchFamily="2" charset="2"/>
              <a:buChar char="§"/>
              <a:defRPr/>
            </a:pPr>
            <a:r>
              <a:rPr lang="en-US" dirty="0" smtClean="0">
                <a:latin typeface="Arial" pitchFamily="34" charset="0"/>
                <a:cs typeface="Arial" pitchFamily="34" charset="0"/>
              </a:rPr>
              <a:t> Change in appetite  </a:t>
            </a:r>
          </a:p>
          <a:p>
            <a:pPr marL="0" indent="0" eaLnBrk="1" hangingPunct="1">
              <a:lnSpc>
                <a:spcPct val="100000"/>
              </a:lnSpc>
              <a:spcBef>
                <a:spcPct val="0"/>
              </a:spcBef>
              <a:buClrTx/>
              <a:buFont typeface="Wingdings" pitchFamily="2" charset="2"/>
              <a:buChar char="§"/>
              <a:defRPr/>
            </a:pPr>
            <a:r>
              <a:rPr lang="en-US" dirty="0" smtClean="0">
                <a:latin typeface="Arial" pitchFamily="34" charset="0"/>
                <a:cs typeface="Arial" pitchFamily="34" charset="0"/>
              </a:rPr>
              <a:t> Sleeping too much or too little </a:t>
            </a:r>
          </a:p>
          <a:p>
            <a:pPr marL="0" indent="0" eaLnBrk="1" hangingPunct="1">
              <a:lnSpc>
                <a:spcPct val="100000"/>
              </a:lnSpc>
              <a:spcBef>
                <a:spcPct val="0"/>
              </a:spcBef>
              <a:buClrTx/>
              <a:buFont typeface="Wingdings" pitchFamily="2" charset="2"/>
              <a:buChar char="§"/>
              <a:defRPr/>
            </a:pPr>
            <a:r>
              <a:rPr lang="en-US" dirty="0" smtClean="0">
                <a:latin typeface="Arial" pitchFamily="34" charset="0"/>
                <a:cs typeface="Arial" pitchFamily="34" charset="0"/>
              </a:rPr>
              <a:t> Using alcohol, cigarettes, or drugs to relax</a:t>
            </a:r>
          </a:p>
          <a:p>
            <a:pPr>
              <a:buFont typeface="Times New Roman"/>
              <a:buNone/>
              <a:defRPr/>
            </a:pP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txBox="1">
            <a:spLocks noGrp="1"/>
          </p:cNvSpPr>
          <p:nvPr>
            <p:ph type="title"/>
          </p:nvPr>
        </p:nvSpPr>
        <p:spPr>
          <a:xfrm>
            <a:off x="190500" y="374650"/>
            <a:ext cx="8675688" cy="620713"/>
          </a:xfrm>
        </p:spPr>
        <p:txBody>
          <a:bodyPr/>
          <a:lstStyle/>
          <a:p>
            <a:r>
              <a:rPr lang="en-US" smtClean="0">
                <a:solidFill>
                  <a:srgbClr val="FFFF00"/>
                </a:solidFill>
              </a:rPr>
              <a:t>Physical Symptoms </a:t>
            </a:r>
          </a:p>
        </p:txBody>
      </p:sp>
      <p:sp>
        <p:nvSpPr>
          <p:cNvPr id="3" name="Content Placeholder 2"/>
          <p:cNvSpPr>
            <a:spLocks noGrp="1"/>
          </p:cNvSpPr>
          <p:nvPr>
            <p:ph idx="1"/>
          </p:nvPr>
        </p:nvSpPr>
        <p:spPr>
          <a:xfrm>
            <a:off x="228600" y="1736725"/>
            <a:ext cx="8677275" cy="4740275"/>
          </a:xfrm>
        </p:spPr>
        <p:txBody>
          <a:bodyPr/>
          <a:lstStyle/>
          <a:p>
            <a:pPr marL="0" indent="0" eaLnBrk="1" hangingPunct="1">
              <a:lnSpc>
                <a:spcPct val="100000"/>
              </a:lnSpc>
              <a:spcBef>
                <a:spcPct val="0"/>
              </a:spcBef>
              <a:buClrTx/>
              <a:buFont typeface="Times New Roman"/>
              <a:buChar char="▪"/>
              <a:defRPr/>
            </a:pPr>
            <a:r>
              <a:rPr lang="en-US" dirty="0" smtClean="0">
                <a:latin typeface="Arial" pitchFamily="34" charset="0"/>
                <a:cs typeface="Arial" pitchFamily="34" charset="0"/>
              </a:rPr>
              <a:t>Exhaustion, physical depletion</a:t>
            </a:r>
          </a:p>
          <a:p>
            <a:pPr marL="0" indent="0" eaLnBrk="1" hangingPunct="1">
              <a:lnSpc>
                <a:spcPct val="100000"/>
              </a:lnSpc>
              <a:spcBef>
                <a:spcPct val="0"/>
              </a:spcBef>
              <a:buClrTx/>
              <a:buFont typeface="Times New Roman"/>
              <a:buChar char="▪"/>
              <a:defRPr/>
            </a:pPr>
            <a:r>
              <a:rPr lang="en-US" dirty="0" smtClean="0">
                <a:latin typeface="Arial" pitchFamily="34" charset="0"/>
                <a:cs typeface="Arial" pitchFamily="34" charset="0"/>
              </a:rPr>
              <a:t>Feeling unsafe, hypervigilant</a:t>
            </a:r>
          </a:p>
          <a:p>
            <a:pPr marL="0" indent="0" eaLnBrk="1" hangingPunct="1">
              <a:lnSpc>
                <a:spcPct val="100000"/>
              </a:lnSpc>
              <a:spcBef>
                <a:spcPct val="0"/>
              </a:spcBef>
              <a:buClrTx/>
              <a:buFont typeface="Times New Roman"/>
              <a:buChar char="▪"/>
              <a:defRPr/>
            </a:pPr>
            <a:r>
              <a:rPr lang="en-US" dirty="0" smtClean="0">
                <a:latin typeface="Arial" pitchFamily="34" charset="0"/>
                <a:cs typeface="Arial" pitchFamily="34" charset="0"/>
              </a:rPr>
              <a:t>Intrusive auditory, visual, sensory, olfactory imagery</a:t>
            </a:r>
          </a:p>
          <a:p>
            <a:pPr marL="0" indent="0" eaLnBrk="1" hangingPunct="1">
              <a:lnSpc>
                <a:spcPct val="100000"/>
              </a:lnSpc>
              <a:spcBef>
                <a:spcPct val="0"/>
              </a:spcBef>
              <a:buClrTx/>
              <a:buFont typeface="Times New Roman"/>
              <a:buChar char="▪"/>
              <a:defRPr/>
            </a:pPr>
            <a:r>
              <a:rPr lang="en-US" dirty="0" smtClean="0">
                <a:latin typeface="Arial" pitchFamily="34" charset="0"/>
                <a:cs typeface="Arial" pitchFamily="34" charset="0"/>
              </a:rPr>
              <a:t>Sleep disturbances </a:t>
            </a:r>
          </a:p>
          <a:p>
            <a:pPr marL="0" indent="0" eaLnBrk="1" hangingPunct="1">
              <a:lnSpc>
                <a:spcPct val="100000"/>
              </a:lnSpc>
              <a:spcBef>
                <a:spcPct val="0"/>
              </a:spcBef>
              <a:buClrTx/>
              <a:buFont typeface="Times New Roman"/>
              <a:buNone/>
              <a:defRPr/>
            </a:pPr>
            <a:r>
              <a:rPr lang="en-US" dirty="0" smtClean="0">
                <a:latin typeface="Arial" pitchFamily="34" charset="0"/>
                <a:cs typeface="Arial" pitchFamily="34" charset="0"/>
              </a:rPr>
              <a:t>	excessive sleep, insomnia, nightmares</a:t>
            </a:r>
          </a:p>
          <a:p>
            <a:pPr marL="0" indent="0" eaLnBrk="1" hangingPunct="1">
              <a:lnSpc>
                <a:spcPct val="100000"/>
              </a:lnSpc>
              <a:spcBef>
                <a:spcPct val="0"/>
              </a:spcBef>
              <a:buClrTx/>
              <a:buFont typeface="Times New Roman"/>
              <a:buChar char="▪"/>
              <a:defRPr/>
            </a:pPr>
            <a:r>
              <a:rPr lang="en-US" dirty="0" smtClean="0">
                <a:latin typeface="Arial" pitchFamily="34" charset="0"/>
                <a:cs typeface="Arial" pitchFamily="34" charset="0"/>
              </a:rPr>
              <a:t>Weight loss/gain</a:t>
            </a:r>
          </a:p>
          <a:p>
            <a:pPr marL="0" indent="0" eaLnBrk="1" hangingPunct="1">
              <a:lnSpc>
                <a:spcPct val="100000"/>
              </a:lnSpc>
              <a:spcBef>
                <a:spcPct val="0"/>
              </a:spcBef>
              <a:buClrTx/>
              <a:buFont typeface="Times New Roman"/>
              <a:buChar char="▪"/>
              <a:defRPr/>
            </a:pPr>
            <a:r>
              <a:rPr lang="en-US" dirty="0" smtClean="0">
                <a:latin typeface="Arial" pitchFamily="34" charset="0"/>
                <a:cs typeface="Arial" pitchFamily="34" charset="0"/>
              </a:rPr>
              <a:t>GI problems</a:t>
            </a:r>
          </a:p>
          <a:p>
            <a:pPr marL="0" indent="0" eaLnBrk="1" hangingPunct="1">
              <a:lnSpc>
                <a:spcPct val="100000"/>
              </a:lnSpc>
              <a:spcBef>
                <a:spcPct val="0"/>
              </a:spcBef>
              <a:buClrTx/>
              <a:buFont typeface="Times New Roman"/>
              <a:buChar char="▪"/>
              <a:defRPr/>
            </a:pPr>
            <a:r>
              <a:rPr lang="en-US" dirty="0" smtClean="0">
                <a:latin typeface="Arial" pitchFamily="34" charset="0"/>
                <a:cs typeface="Arial" pitchFamily="34" charset="0"/>
              </a:rPr>
              <a:t>Frequent colds, aches and pains</a:t>
            </a:r>
          </a:p>
          <a:p>
            <a:pPr marL="0" indent="0" eaLnBrk="1" hangingPunct="1">
              <a:lnSpc>
                <a:spcPct val="100000"/>
              </a:lnSpc>
              <a:spcBef>
                <a:spcPct val="0"/>
              </a:spcBef>
              <a:buClrTx/>
              <a:buFont typeface="Times New Roman"/>
              <a:buChar char="▪"/>
              <a:defRPr/>
            </a:pPr>
            <a:endParaRPr lang="en-US" sz="2800" dirty="0" smtClean="0">
              <a:latin typeface="Arial" pitchFamily="34" charset="0"/>
              <a:cs typeface="Arial" pitchFamily="34" charset="0"/>
            </a:endParaRPr>
          </a:p>
          <a:p>
            <a:pPr>
              <a:buFont typeface="Times New Roman"/>
              <a:buNone/>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txBox="1">
            <a:spLocks noGrp="1"/>
          </p:cNvSpPr>
          <p:nvPr>
            <p:ph type="ctrTitle"/>
          </p:nvPr>
        </p:nvSpPr>
        <p:spPr>
          <a:xfrm>
            <a:off x="685800" y="2130425"/>
            <a:ext cx="7772400" cy="1341438"/>
          </a:xfrm>
        </p:spPr>
        <p:txBody>
          <a:bodyPr/>
          <a:lstStyle/>
          <a:p>
            <a:r>
              <a:rPr lang="en-US" smtClean="0">
                <a:solidFill>
                  <a:srgbClr val="FFFF00"/>
                </a:solidFill>
              </a:rPr>
              <a:t>SECONDARY TRAUMA: </a:t>
            </a:r>
            <a:br>
              <a:rPr lang="en-US" smtClean="0">
                <a:solidFill>
                  <a:srgbClr val="FFFF00"/>
                </a:solidFill>
              </a:rPr>
            </a:br>
            <a:r>
              <a:rPr lang="en-US" smtClean="0">
                <a:solidFill>
                  <a:srgbClr val="FFFF00"/>
                </a:solidFill>
              </a:rPr>
              <a:t>AN OCCUPATIONAL HAZARD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txBox="1">
            <a:spLocks noGrp="1" noChangeArrowheads="1"/>
          </p:cNvSpPr>
          <p:nvPr>
            <p:ph type="title"/>
          </p:nvPr>
        </p:nvSpPr>
        <p:spPr>
          <a:xfrm>
            <a:off x="190500" y="374650"/>
            <a:ext cx="8675688" cy="930275"/>
          </a:xfrm>
        </p:spPr>
        <p:txBody>
          <a:bodyPr/>
          <a:lstStyle/>
          <a:p>
            <a:r>
              <a:rPr lang="en-US" sz="2800" dirty="0" smtClean="0">
                <a:solidFill>
                  <a:srgbClr val="FFFF00"/>
                </a:solidFill>
              </a:rPr>
              <a:t>FOR ALL PROFESSIONALS WHO DEAL WITH TRAUMA, VIOLENCE, OR GREAT SUFFERING</a:t>
            </a:r>
          </a:p>
        </p:txBody>
      </p:sp>
      <p:sp>
        <p:nvSpPr>
          <p:cNvPr id="44034" name="Rectangle 3"/>
          <p:cNvSpPr txBox="1">
            <a:spLocks noGrp="1" noChangeArrowheads="1"/>
          </p:cNvSpPr>
          <p:nvPr>
            <p:ph idx="1"/>
          </p:nvPr>
        </p:nvSpPr>
        <p:spPr>
          <a:xfrm>
            <a:off x="215900" y="1295400"/>
            <a:ext cx="8677275" cy="3817938"/>
          </a:xfrm>
        </p:spPr>
        <p:txBody>
          <a:bodyPr/>
          <a:lstStyle/>
          <a:p>
            <a:pPr>
              <a:lnSpc>
                <a:spcPct val="80000"/>
              </a:lnSpc>
              <a:buFont typeface="Wingdings" pitchFamily="2" charset="2"/>
              <a:buNone/>
            </a:pPr>
            <a:r>
              <a:rPr lang="en-US" sz="2000" b="1" smtClean="0"/>
              <a:t>	</a:t>
            </a:r>
            <a:endParaRPr lang="en-US" sz="2800" b="1" smtClean="0">
              <a:latin typeface="Arial" charset="0"/>
            </a:endParaRPr>
          </a:p>
          <a:p>
            <a:pPr>
              <a:lnSpc>
                <a:spcPct val="80000"/>
              </a:lnSpc>
              <a:buFont typeface="Wingdings" pitchFamily="2" charset="2"/>
              <a:buChar char="▪"/>
            </a:pPr>
            <a:r>
              <a:rPr lang="en-US" sz="2800" smtClean="0">
                <a:latin typeface="Arial" charset="0"/>
                <a:cs typeface="Arial" charset="0"/>
              </a:rPr>
              <a:t>Traditional focus has been on mental health professionals, shelter workers, and emergency relief workers Increasing attention is now being given to the impact on legal personnel</a:t>
            </a:r>
          </a:p>
          <a:p>
            <a:pPr>
              <a:lnSpc>
                <a:spcPct val="80000"/>
              </a:lnSpc>
              <a:buFont typeface="Wingdings" pitchFamily="2" charset="2"/>
              <a:buChar char="▪"/>
            </a:pPr>
            <a:r>
              <a:rPr lang="en-US" sz="2800" smtClean="0">
                <a:latin typeface="Arial" charset="0"/>
                <a:cs typeface="Arial" charset="0"/>
              </a:rPr>
              <a:t>An unavoidable concomitant to working hard and caring:  “[T]he only way to avoid vicarious traumatization is to fail to engage compassionately, even empathetically,” with the victims.</a:t>
            </a:r>
          </a:p>
          <a:p>
            <a:pPr>
              <a:lnSpc>
                <a:spcPct val="80000"/>
              </a:lnSpc>
              <a:buFont typeface="Wingdings" pitchFamily="2" charset="2"/>
              <a:buNone/>
            </a:pPr>
            <a:r>
              <a:rPr lang="en-US" sz="2800" smtClean="0">
                <a:latin typeface="Arial" charset="0"/>
                <a:cs typeface="Arial" charset="0"/>
              </a:rPr>
              <a:t>	- </a:t>
            </a:r>
            <a:r>
              <a:rPr lang="en-US" sz="2000" smtClean="0">
                <a:latin typeface="Arial" charset="0"/>
                <a:cs typeface="Arial" charset="0"/>
              </a:rPr>
              <a:t>Jean Koh Peters, </a:t>
            </a:r>
            <a:r>
              <a:rPr lang="en-US" sz="2000" u="sng" smtClean="0">
                <a:latin typeface="Arial" charset="0"/>
                <a:cs typeface="Arial" charset="0"/>
              </a:rPr>
              <a:t>Representing Children in Child Protective Proceedings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txBox="1">
            <a:spLocks noGrp="1"/>
          </p:cNvSpPr>
          <p:nvPr>
            <p:ph type="title"/>
          </p:nvPr>
        </p:nvSpPr>
        <p:spPr>
          <a:xfrm>
            <a:off x="228600" y="0"/>
            <a:ext cx="8675688" cy="665163"/>
          </a:xfrm>
        </p:spPr>
        <p:txBody>
          <a:bodyPr/>
          <a:lstStyle/>
          <a:p>
            <a:r>
              <a:rPr lang="en-US" smtClean="0">
                <a:solidFill>
                  <a:srgbClr val="FFFF00"/>
                </a:solidFill>
              </a:rPr>
              <a:t>Examples</a:t>
            </a:r>
          </a:p>
        </p:txBody>
      </p:sp>
      <p:sp>
        <p:nvSpPr>
          <p:cNvPr id="46082" name="Content Placeholder 2"/>
          <p:cNvSpPr txBox="1">
            <a:spLocks noGrp="1"/>
          </p:cNvSpPr>
          <p:nvPr>
            <p:ph idx="1"/>
          </p:nvPr>
        </p:nvSpPr>
        <p:spPr>
          <a:xfrm>
            <a:off x="0" y="609600"/>
            <a:ext cx="9372600" cy="5837238"/>
          </a:xfrm>
        </p:spPr>
        <p:txBody>
          <a:bodyPr/>
          <a:lstStyle/>
          <a:p>
            <a:pPr marL="250825" indent="0">
              <a:buFont typeface="Times New Roman" pitchFamily="18" charset="0"/>
              <a:buNone/>
            </a:pPr>
            <a:r>
              <a:rPr lang="en-US" sz="2400" b="1" smtClean="0">
                <a:latin typeface="Arial" charset="0"/>
                <a:cs typeface="Arial" charset="0"/>
              </a:rPr>
              <a:t>From Myself</a:t>
            </a:r>
          </a:p>
          <a:p>
            <a:pPr lvl="1">
              <a:buFont typeface="Wingdings" pitchFamily="2" charset="2"/>
              <a:buChar char="§"/>
            </a:pPr>
            <a:r>
              <a:rPr lang="en-US" sz="2400" smtClean="0">
                <a:cs typeface="Arial" charset="0"/>
              </a:rPr>
              <a:t> Short temper with clients, students</a:t>
            </a:r>
          </a:p>
          <a:p>
            <a:pPr lvl="1">
              <a:buFont typeface="Wingdings" pitchFamily="2" charset="2"/>
              <a:buChar char="§"/>
            </a:pPr>
            <a:r>
              <a:rPr lang="en-US" sz="2400" smtClean="0">
                <a:cs typeface="Arial" charset="0"/>
              </a:rPr>
              <a:t> Feelings of hopelessness, depression, sense of overwhelm by work</a:t>
            </a:r>
          </a:p>
          <a:p>
            <a:pPr marL="250825" indent="0">
              <a:buFont typeface="Wingdings" pitchFamily="2" charset="2"/>
              <a:buChar char="§"/>
            </a:pPr>
            <a:r>
              <a:rPr lang="en-US" sz="2400" b="1" smtClean="0">
                <a:latin typeface="Arial" charset="0"/>
                <a:cs typeface="Arial" charset="0"/>
              </a:rPr>
              <a:t>From Students</a:t>
            </a:r>
          </a:p>
          <a:p>
            <a:pPr lvl="1">
              <a:buFont typeface="Wingdings" pitchFamily="2" charset="2"/>
              <a:buChar char="§"/>
            </a:pPr>
            <a:r>
              <a:rPr lang="en-US" sz="2400" smtClean="0">
                <a:cs typeface="Arial" charset="0"/>
              </a:rPr>
              <a:t>  RH story</a:t>
            </a:r>
          </a:p>
          <a:p>
            <a:pPr lvl="1">
              <a:buFont typeface="Wingdings" pitchFamily="2" charset="2"/>
              <a:buChar char="§"/>
            </a:pPr>
            <a:r>
              <a:rPr lang="en-US" sz="2400" smtClean="0">
                <a:cs typeface="Arial" charset="0"/>
              </a:rPr>
              <a:t>  Student who had </a:t>
            </a:r>
            <a:r>
              <a:rPr lang="en-US" sz="2400" i="1" smtClean="0">
                <a:cs typeface="Arial" charset="0"/>
              </a:rPr>
              <a:t>no </a:t>
            </a:r>
            <a:r>
              <a:rPr lang="en-US" sz="2400" smtClean="0">
                <a:cs typeface="Arial" charset="0"/>
              </a:rPr>
              <a:t>reaction to horrific stories  </a:t>
            </a:r>
          </a:p>
          <a:p>
            <a:pPr marL="250825" indent="0">
              <a:buFont typeface="Wingdings" pitchFamily="2" charset="2"/>
              <a:buChar char="§"/>
            </a:pPr>
            <a:r>
              <a:rPr lang="en-US" sz="2400" b="1" smtClean="0">
                <a:latin typeface="Arial" charset="0"/>
                <a:cs typeface="Arial" charset="0"/>
              </a:rPr>
              <a:t>From Professionals </a:t>
            </a:r>
          </a:p>
          <a:p>
            <a:pPr lvl="2">
              <a:buFont typeface="Wingdings" pitchFamily="2" charset="2"/>
              <a:buChar char="§"/>
            </a:pPr>
            <a:r>
              <a:rPr lang="en-US" sz="2400" smtClean="0">
                <a:cs typeface="Arial" charset="0"/>
              </a:rPr>
              <a:t> Sarah Rosenbaum story – Doctors missed the obvious</a:t>
            </a:r>
          </a:p>
          <a:p>
            <a:pPr lvl="2">
              <a:buFont typeface="Wingdings" pitchFamily="2" charset="2"/>
              <a:buChar char="§"/>
            </a:pPr>
            <a:r>
              <a:rPr lang="en-US" sz="2400" smtClean="0">
                <a:cs typeface="Arial" charset="0"/>
              </a:rPr>
              <a:t> Judicial Reactivities – Sometimes miss the law, are rageful at litigants/lawyers</a:t>
            </a:r>
          </a:p>
          <a:p>
            <a:pPr lvl="2">
              <a:buFont typeface="Wingdings" pitchFamily="2" charset="2"/>
              <a:buChar char="§"/>
            </a:pPr>
            <a:r>
              <a:rPr lang="en-US" sz="2400" smtClean="0">
                <a:cs typeface="Arial" charset="0"/>
              </a:rPr>
              <a:t> Lawyers sometimes over-identify with clients, take on abusive or victim personae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txBox="1">
            <a:spLocks noGrp="1"/>
          </p:cNvSpPr>
          <p:nvPr>
            <p:ph type="title"/>
          </p:nvPr>
        </p:nvSpPr>
        <p:spPr>
          <a:xfrm>
            <a:off x="190500" y="374650"/>
            <a:ext cx="8675688" cy="1033463"/>
          </a:xfrm>
        </p:spPr>
        <p:txBody>
          <a:bodyPr/>
          <a:lstStyle/>
          <a:p>
            <a:r>
              <a:rPr lang="en-US" sz="3200" smtClean="0">
                <a:solidFill>
                  <a:srgbClr val="FFFF00"/>
                </a:solidFill>
              </a:rPr>
              <a:t>What does this have to do with our Ethical and Professional Performance?</a:t>
            </a:r>
          </a:p>
        </p:txBody>
      </p:sp>
      <p:sp>
        <p:nvSpPr>
          <p:cNvPr id="3" name="Content Placeholder 2"/>
          <p:cNvSpPr>
            <a:spLocks noGrp="1"/>
          </p:cNvSpPr>
          <p:nvPr>
            <p:ph idx="1"/>
          </p:nvPr>
        </p:nvSpPr>
        <p:spPr>
          <a:xfrm>
            <a:off x="228600" y="1524000"/>
            <a:ext cx="8677275" cy="4953000"/>
          </a:xfrm>
        </p:spPr>
        <p:txBody>
          <a:bodyPr rtlCol="0">
            <a:noAutofit/>
          </a:bodyPr>
          <a:lstStyle/>
          <a:p>
            <a:pPr fontAlgn="auto">
              <a:spcAft>
                <a:spcPts val="0"/>
              </a:spcAft>
              <a:defRPr/>
            </a:pPr>
            <a:r>
              <a:rPr lang="en-US" sz="2800" dirty="0"/>
              <a:t> </a:t>
            </a:r>
            <a:r>
              <a:rPr lang="en-US" sz="2800" dirty="0" smtClean="0">
                <a:latin typeface="+mj-lt"/>
              </a:rPr>
              <a:t>Can “forget” important information or research, overlook the obvious, risk of malpractice</a:t>
            </a:r>
          </a:p>
          <a:p>
            <a:pPr fontAlgn="auto">
              <a:spcAft>
                <a:spcPts val="0"/>
              </a:spcAft>
              <a:buFont typeface="Arial" pitchFamily="34" charset="0"/>
              <a:buChar char="•"/>
              <a:defRPr/>
            </a:pPr>
            <a:r>
              <a:rPr lang="en-US" sz="2800" dirty="0" smtClean="0">
                <a:latin typeface="+mj-lt"/>
              </a:rPr>
              <a:t> When we over-react or over-identify, we may behave unprofessionally, may be intolerant of clients or inappropriate with other party/lawyer</a:t>
            </a:r>
          </a:p>
          <a:p>
            <a:pPr fontAlgn="auto">
              <a:spcAft>
                <a:spcPts val="0"/>
              </a:spcAft>
              <a:buFont typeface="Arial" pitchFamily="34" charset="0"/>
              <a:buChar char="•"/>
              <a:defRPr/>
            </a:pPr>
            <a:r>
              <a:rPr lang="en-US" sz="2800" dirty="0" smtClean="0">
                <a:latin typeface="+mj-lt"/>
              </a:rPr>
              <a:t> When we are overwhelmed we simply cannot perform at our best – may shut down, neglect the case, or simply under-perform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txBox="1">
            <a:spLocks noGrp="1"/>
          </p:cNvSpPr>
          <p:nvPr>
            <p:ph type="title"/>
          </p:nvPr>
        </p:nvSpPr>
        <p:spPr>
          <a:xfrm>
            <a:off x="190500" y="374650"/>
            <a:ext cx="8675688" cy="620713"/>
          </a:xfrm>
        </p:spPr>
        <p:txBody>
          <a:bodyPr/>
          <a:lstStyle/>
          <a:p>
            <a:r>
              <a:rPr lang="en-US" smtClean="0">
                <a:solidFill>
                  <a:srgbClr val="FFFF00"/>
                </a:solidFill>
              </a:rPr>
              <a:t>Presentation Goals</a:t>
            </a:r>
          </a:p>
        </p:txBody>
      </p:sp>
      <p:sp>
        <p:nvSpPr>
          <p:cNvPr id="3" name="Content Placeholder 2"/>
          <p:cNvSpPr>
            <a:spLocks noGrp="1"/>
          </p:cNvSpPr>
          <p:nvPr>
            <p:ph idx="1"/>
          </p:nvPr>
        </p:nvSpPr>
        <p:spPr>
          <a:xfrm>
            <a:off x="228600" y="1143000"/>
            <a:ext cx="8677275" cy="6453188"/>
          </a:xfrm>
        </p:spPr>
        <p:txBody>
          <a:bodyPr/>
          <a:lstStyle/>
          <a:p>
            <a:pPr algn="ctr">
              <a:buFont typeface="Times New Roman" pitchFamily="18" charset="0"/>
              <a:buNone/>
              <a:defRPr/>
            </a:pPr>
            <a:endParaRPr lang="en-US" dirty="0" smtClean="0">
              <a:latin typeface="+mj-lt"/>
            </a:endParaRPr>
          </a:p>
          <a:p>
            <a:pPr>
              <a:defRPr/>
            </a:pPr>
            <a:r>
              <a:rPr lang="en-US" dirty="0" smtClean="0">
                <a:latin typeface="+mj-lt"/>
              </a:rPr>
              <a:t>Provide an Overview of Secondary Trauma</a:t>
            </a:r>
          </a:p>
          <a:p>
            <a:pPr>
              <a:buFont typeface="Times New Roman" pitchFamily="18" charset="0"/>
              <a:buNone/>
              <a:defRPr/>
            </a:pPr>
            <a:endParaRPr lang="en-US" dirty="0" smtClean="0">
              <a:latin typeface="+mj-lt"/>
            </a:endParaRPr>
          </a:p>
          <a:p>
            <a:pPr>
              <a:defRPr/>
            </a:pPr>
            <a:r>
              <a:rPr lang="en-US" dirty="0" smtClean="0">
                <a:latin typeface="+mj-lt"/>
              </a:rPr>
              <a:t>Discuss how Secondary Trauma is an Occupational Hazard</a:t>
            </a:r>
          </a:p>
          <a:p>
            <a:pPr>
              <a:buFont typeface="Times New Roman" pitchFamily="18" charset="0"/>
              <a:buNone/>
              <a:defRPr/>
            </a:pPr>
            <a:endParaRPr lang="en-US" dirty="0" smtClean="0">
              <a:latin typeface="+mj-lt"/>
            </a:endParaRPr>
          </a:p>
          <a:p>
            <a:pPr>
              <a:defRPr/>
            </a:pPr>
            <a:r>
              <a:rPr lang="en-US" dirty="0" smtClean="0">
                <a:latin typeface="+mj-lt"/>
              </a:rPr>
              <a:t>Share Personal and Organizational Strategies to Manage Secondary Trauma</a:t>
            </a:r>
          </a:p>
          <a:p>
            <a:pPr>
              <a:defRPr/>
            </a:pPr>
            <a:endParaRPr lang="en-US" dirty="0" smtClean="0"/>
          </a:p>
          <a:p>
            <a:pPr lvl="1">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txBox="1">
            <a:spLocks noGrp="1"/>
          </p:cNvSpPr>
          <p:nvPr>
            <p:ph type="title"/>
          </p:nvPr>
        </p:nvSpPr>
        <p:spPr>
          <a:xfrm>
            <a:off x="228600" y="152400"/>
            <a:ext cx="8675688" cy="603250"/>
          </a:xfrm>
        </p:spPr>
        <p:txBody>
          <a:bodyPr/>
          <a:lstStyle/>
          <a:p>
            <a:r>
              <a:rPr lang="en-US" sz="3600" smtClean="0">
                <a:solidFill>
                  <a:srgbClr val="FFFF00"/>
                </a:solidFill>
              </a:rPr>
              <a:t>Some Ethical Guidelines to Consider</a:t>
            </a:r>
          </a:p>
        </p:txBody>
      </p:sp>
      <p:sp>
        <p:nvSpPr>
          <p:cNvPr id="3" name="Content Placeholder 2"/>
          <p:cNvSpPr>
            <a:spLocks noGrp="1"/>
          </p:cNvSpPr>
          <p:nvPr>
            <p:ph idx="1"/>
          </p:nvPr>
        </p:nvSpPr>
        <p:spPr>
          <a:xfrm>
            <a:off x="-228600" y="711200"/>
            <a:ext cx="9144000" cy="6146800"/>
          </a:xfrm>
        </p:spPr>
        <p:txBody>
          <a:bodyPr/>
          <a:lstStyle/>
          <a:p>
            <a:pPr>
              <a:buFont typeface="Times New Roman" pitchFamily="18" charset="0"/>
              <a:buNone/>
              <a:defRPr/>
            </a:pPr>
            <a:r>
              <a:rPr lang="en-US" sz="2100" b="1" dirty="0" smtClean="0">
                <a:latin typeface="+mj-lt"/>
              </a:rPr>
              <a:t>Attorneys</a:t>
            </a:r>
          </a:p>
          <a:p>
            <a:pPr>
              <a:defRPr/>
            </a:pPr>
            <a:r>
              <a:rPr lang="en-US" sz="2100" dirty="0" smtClean="0">
                <a:latin typeface="+mj-lt"/>
              </a:rPr>
              <a:t> </a:t>
            </a:r>
            <a:r>
              <a:rPr lang="en-US" sz="2000" dirty="0" smtClean="0">
                <a:latin typeface="+mj-lt"/>
              </a:rPr>
              <a:t>A lawyer shall not represent a client or… shall withdraw from the representation of a client if… [t]he lawyer’s physical or mental condition materially impairs the lawyer’s ability to represent the client. (</a:t>
            </a:r>
            <a:r>
              <a:rPr lang="en-US" sz="2000" i="1" dirty="0" smtClean="0">
                <a:latin typeface="+mj-lt"/>
              </a:rPr>
              <a:t>DC Rules of Professional Conduct, Rule 1.16, Declining or Terminating Representation</a:t>
            </a:r>
            <a:r>
              <a:rPr lang="en-US" sz="2000" dirty="0" smtClean="0">
                <a:latin typeface="+mj-lt"/>
              </a:rPr>
              <a:t>) </a:t>
            </a:r>
          </a:p>
          <a:p>
            <a:pPr>
              <a:buFont typeface="Times New Roman" pitchFamily="18" charset="0"/>
              <a:buNone/>
              <a:defRPr/>
            </a:pPr>
            <a:r>
              <a:rPr lang="en-US" sz="2100" b="1" dirty="0" smtClean="0">
                <a:latin typeface="+mj-lt"/>
              </a:rPr>
              <a:t>Social Workers</a:t>
            </a:r>
          </a:p>
          <a:p>
            <a:pPr>
              <a:defRPr/>
            </a:pPr>
            <a:r>
              <a:rPr lang="en-US" sz="2100" dirty="0" smtClean="0">
                <a:latin typeface="+mj-lt"/>
              </a:rPr>
              <a:t> </a:t>
            </a:r>
            <a:r>
              <a:rPr lang="en-US" sz="2000" dirty="0" smtClean="0">
                <a:latin typeface="+mj-lt"/>
              </a:rPr>
              <a:t>Social workers should not allow their own personal problems, psychosocial distress… or mental health difficulties to interfere with their professional judgment and performance or to jeopardize the best interests of people for whom they have a professional responsibility.  Social workers whose personal problems, psychosocial distress… or mental health difficulties interfere with their professional judgment and performance should immediately seek consultation and take appropriate remedial action by seeking professional help, making adjustments in workload, terminating practice, or taking any other steps necessary to protect clients and others. (</a:t>
            </a:r>
            <a:r>
              <a:rPr lang="en-US" sz="2000" i="1" dirty="0" smtClean="0">
                <a:latin typeface="+mj-lt"/>
              </a:rPr>
              <a:t>National Association of Social Workers Code of Ethics, Rule 4.05, Impairment</a:t>
            </a:r>
            <a:r>
              <a:rPr lang="en-US" sz="2000" dirty="0" smtClean="0">
                <a:latin typeface="+mj-lt"/>
              </a:rPr>
              <a:t>)</a:t>
            </a:r>
          </a:p>
          <a:p>
            <a:pPr lvl="2">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txBox="1">
            <a:spLocks noGrp="1" noChangeArrowheads="1"/>
          </p:cNvSpPr>
          <p:nvPr>
            <p:ph type="title"/>
          </p:nvPr>
        </p:nvSpPr>
        <p:spPr>
          <a:xfrm>
            <a:off x="190500" y="374650"/>
            <a:ext cx="8675688" cy="620713"/>
          </a:xfrm>
        </p:spPr>
        <p:txBody>
          <a:bodyPr/>
          <a:lstStyle/>
          <a:p>
            <a:r>
              <a:rPr lang="en-US" smtClean="0">
                <a:solidFill>
                  <a:srgbClr val="FFFF00"/>
                </a:solidFill>
              </a:rPr>
              <a:t>Study of DV Judges</a:t>
            </a:r>
          </a:p>
        </p:txBody>
      </p:sp>
      <p:sp>
        <p:nvSpPr>
          <p:cNvPr id="18435" name="Rectangle 3"/>
          <p:cNvSpPr txBox="1">
            <a:spLocks noGrp="1" noChangeArrowheads="1"/>
          </p:cNvSpPr>
          <p:nvPr>
            <p:ph idx="1"/>
          </p:nvPr>
        </p:nvSpPr>
        <p:spPr>
          <a:xfrm>
            <a:off x="215900" y="1371600"/>
            <a:ext cx="8677275" cy="5105400"/>
          </a:xfrm>
        </p:spPr>
        <p:txBody>
          <a:bodyPr/>
          <a:lstStyle/>
          <a:p>
            <a:pPr>
              <a:lnSpc>
                <a:spcPct val="80000"/>
              </a:lnSpc>
              <a:defRPr/>
            </a:pPr>
            <a:r>
              <a:rPr lang="en-US" sz="2400" dirty="0" smtClean="0">
                <a:latin typeface="+mj-lt"/>
              </a:rPr>
              <a:t>“[J]udges do, unequivocally, experience trauma symptoms with respect to their work.”</a:t>
            </a:r>
          </a:p>
          <a:p>
            <a:pPr>
              <a:lnSpc>
                <a:spcPct val="80000"/>
              </a:lnSpc>
              <a:buFont typeface="Wingdings" pitchFamily="2" charset="2"/>
              <a:buNone/>
              <a:defRPr/>
            </a:pPr>
            <a:r>
              <a:rPr lang="en-US" sz="2400" dirty="0" smtClean="0">
                <a:latin typeface="+mj-lt"/>
              </a:rPr>
              <a:t>	- </a:t>
            </a:r>
            <a:r>
              <a:rPr lang="en-US" sz="2000" dirty="0" smtClean="0">
                <a:latin typeface="+mj-lt"/>
              </a:rPr>
              <a:t>Peter Jaffe et al, “Vicarious Trauma in Judges”, Juv &amp; Fam Ct J. (Fall 2003)</a:t>
            </a:r>
          </a:p>
          <a:p>
            <a:pPr>
              <a:lnSpc>
                <a:spcPct val="80000"/>
              </a:lnSpc>
              <a:defRPr/>
            </a:pPr>
            <a:endParaRPr lang="en-US" sz="2400" dirty="0" smtClean="0">
              <a:latin typeface="+mj-lt"/>
            </a:endParaRPr>
          </a:p>
          <a:p>
            <a:pPr>
              <a:lnSpc>
                <a:spcPct val="80000"/>
              </a:lnSpc>
              <a:defRPr/>
            </a:pPr>
            <a:r>
              <a:rPr lang="en-US" sz="2400" dirty="0" smtClean="0">
                <a:latin typeface="+mj-lt"/>
              </a:rPr>
              <a:t>63% of (105) judges experienced some symptoms.  Female judges more likely than male. Judges w/7 or more years of experience more likely than those with less.</a:t>
            </a:r>
          </a:p>
          <a:p>
            <a:pPr>
              <a:lnSpc>
                <a:spcPct val="80000"/>
              </a:lnSpc>
              <a:defRPr/>
            </a:pPr>
            <a:endParaRPr lang="en-US" sz="2400" dirty="0" smtClean="0">
              <a:latin typeface="+mj-lt"/>
            </a:endParaRPr>
          </a:p>
          <a:p>
            <a:pPr>
              <a:lnSpc>
                <a:spcPct val="80000"/>
              </a:lnSpc>
              <a:defRPr/>
            </a:pPr>
            <a:r>
              <a:rPr lang="en-US" sz="2400" dirty="0" smtClean="0">
                <a:latin typeface="+mj-lt"/>
              </a:rPr>
              <a:t>In another study, spouses were more aware than judges themselves of their symptomatology, and how this particular caseload had affected them.</a:t>
            </a:r>
          </a:p>
          <a:p>
            <a:pPr>
              <a:lnSpc>
                <a:spcPct val="80000"/>
              </a:lnSpc>
              <a:defRPr/>
            </a:pPr>
            <a:endParaRPr lang="en-US" sz="2400" dirty="0" smtClean="0">
              <a:latin typeface="+mj-lt"/>
            </a:endParaRPr>
          </a:p>
          <a:p>
            <a:pPr>
              <a:lnSpc>
                <a:spcPct val="80000"/>
              </a:lnSpc>
              <a:defRPr/>
            </a:pPr>
            <a:r>
              <a:rPr lang="en-US" sz="2400" dirty="0" smtClean="0">
                <a:latin typeface="+mj-lt"/>
              </a:rPr>
              <a:t>Biggest challenges in coping with these stresses were the isolation of the judicial role, and the extreme workload.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txBox="1">
            <a:spLocks noGrp="1"/>
          </p:cNvSpPr>
          <p:nvPr>
            <p:ph type="title"/>
          </p:nvPr>
        </p:nvSpPr>
        <p:spPr>
          <a:xfrm>
            <a:off x="152400" y="0"/>
            <a:ext cx="8675688" cy="665163"/>
          </a:xfrm>
        </p:spPr>
        <p:txBody>
          <a:bodyPr/>
          <a:lstStyle/>
          <a:p>
            <a:r>
              <a:rPr lang="en-US" smtClean="0">
                <a:solidFill>
                  <a:srgbClr val="FFFF00"/>
                </a:solidFill>
              </a:rPr>
              <a:t>Study of DV/CA Attorneys</a:t>
            </a:r>
          </a:p>
        </p:txBody>
      </p:sp>
      <p:sp>
        <p:nvSpPr>
          <p:cNvPr id="19459" name="Text Box 5"/>
          <p:cNvSpPr txBox="1">
            <a:spLocks noGrp="1" noChangeArrowheads="1"/>
          </p:cNvSpPr>
          <p:nvPr>
            <p:ph type="body" idx="4294967295"/>
          </p:nvPr>
        </p:nvSpPr>
        <p:spPr>
          <a:xfrm>
            <a:off x="-152400" y="609600"/>
            <a:ext cx="9296400" cy="6388100"/>
          </a:xfrm>
        </p:spPr>
        <p:txBody>
          <a:bodyPr/>
          <a:lstStyle/>
          <a:p>
            <a:pPr>
              <a:buFont typeface="Times New Roman" pitchFamily="18" charset="0"/>
              <a:buNone/>
              <a:defRPr/>
            </a:pPr>
            <a:r>
              <a:rPr lang="en-US" sz="2000" dirty="0" smtClean="0"/>
              <a:t>	</a:t>
            </a:r>
            <a:r>
              <a:rPr lang="en-US" sz="1800" dirty="0" smtClean="0">
                <a:latin typeface="+mj-lt"/>
              </a:rPr>
              <a:t>Andrew P. Levin, MD (Columbia), </a:t>
            </a:r>
            <a:r>
              <a:rPr lang="en-US" sz="1800" i="1" dirty="0" smtClean="0">
                <a:latin typeface="+mj-lt"/>
              </a:rPr>
              <a:t>Secondary Trauma and Burnout in Attorneys:  Effects of Work with Clients Who are Victims of Domestic Violence and Abuse, </a:t>
            </a:r>
            <a:r>
              <a:rPr lang="en-US" sz="1800" dirty="0" smtClean="0">
                <a:latin typeface="+mj-lt"/>
              </a:rPr>
              <a:t>ABA Commission on DV eNewsletter vol. 9, Wtr 2008</a:t>
            </a:r>
          </a:p>
          <a:p>
            <a:pPr>
              <a:defRPr/>
            </a:pPr>
            <a:r>
              <a:rPr lang="en-US" sz="2400" dirty="0" smtClean="0">
                <a:latin typeface="+mj-lt"/>
              </a:rPr>
              <a:t> Studied DV Attorneys at Pace Women’s Justice Center and compared them with mental health professionals and social services workers serving similar populations</a:t>
            </a:r>
          </a:p>
          <a:p>
            <a:pPr>
              <a:defRPr/>
            </a:pPr>
            <a:r>
              <a:rPr lang="en-US" sz="2400" dirty="0" smtClean="0">
                <a:latin typeface="+mj-lt"/>
              </a:rPr>
              <a:t> Found that “attorneys were consistently higher [than MHPs] on both secondary trauma and burnout scales”</a:t>
            </a:r>
          </a:p>
          <a:p>
            <a:pPr>
              <a:defRPr/>
            </a:pPr>
            <a:r>
              <a:rPr lang="en-US" sz="2400" dirty="0" smtClean="0">
                <a:latin typeface="+mj-lt"/>
              </a:rPr>
              <a:t> “It actually feels good to hear that I am not the only one who feels depressed and helpless and that these issues are worth studying.  Fortunately, the stress  has decreased with experience and time for me, but I still have vivid memories of quite traumatic experiences representing victims of domestic violence who were so betrayed that it was difficult to continue to have faith in humankind.” – One respondent to survey</a:t>
            </a:r>
            <a:endParaRPr lang="en-US" sz="2400" i="1" dirty="0" smtClean="0">
              <a:latin typeface="+mj-lt"/>
            </a:endParaRPr>
          </a:p>
          <a:p>
            <a:pPr>
              <a:defRPr/>
            </a:pPr>
            <a:endParaRPr lang="en-US"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 Box 2"/>
          <p:cNvSpPr txBox="1">
            <a:spLocks noGrp="1" noChangeArrowheads="1"/>
          </p:cNvSpPr>
          <p:nvPr>
            <p:ph type="title"/>
          </p:nvPr>
        </p:nvSpPr>
        <p:spPr>
          <a:xfrm>
            <a:off x="228600" y="0"/>
            <a:ext cx="8675688" cy="665163"/>
          </a:xfrm>
        </p:spPr>
        <p:txBody>
          <a:bodyPr/>
          <a:lstStyle/>
          <a:p>
            <a:r>
              <a:rPr lang="en-US" smtClean="0">
                <a:solidFill>
                  <a:srgbClr val="FFFF00"/>
                </a:solidFill>
              </a:rPr>
              <a:t>Levin </a:t>
            </a:r>
            <a:r>
              <a:rPr lang="en-US" i="1" smtClean="0">
                <a:solidFill>
                  <a:srgbClr val="FFFF00"/>
                </a:solidFill>
              </a:rPr>
              <a:t>et al </a:t>
            </a:r>
            <a:r>
              <a:rPr lang="en-US" smtClean="0">
                <a:solidFill>
                  <a:srgbClr val="FFFF00"/>
                </a:solidFill>
              </a:rPr>
              <a:t>Findings, </a:t>
            </a:r>
            <a:r>
              <a:rPr lang="en-US" i="1" smtClean="0">
                <a:solidFill>
                  <a:srgbClr val="FFFF00"/>
                </a:solidFill>
              </a:rPr>
              <a:t>cont’d</a:t>
            </a:r>
            <a:endParaRPr lang="en-US" smtClean="0">
              <a:solidFill>
                <a:srgbClr val="FFFF00"/>
              </a:solidFill>
            </a:endParaRPr>
          </a:p>
        </p:txBody>
      </p:sp>
      <p:sp>
        <p:nvSpPr>
          <p:cNvPr id="20483" name="Text Box 3"/>
          <p:cNvSpPr txBox="1">
            <a:spLocks noGrp="1" noChangeArrowheads="1"/>
          </p:cNvSpPr>
          <p:nvPr>
            <p:ph type="body" idx="1"/>
          </p:nvPr>
        </p:nvSpPr>
        <p:spPr>
          <a:xfrm>
            <a:off x="-228600" y="685800"/>
            <a:ext cx="9372600" cy="7283450"/>
          </a:xfrm>
        </p:spPr>
        <p:txBody>
          <a:bodyPr/>
          <a:lstStyle/>
          <a:p>
            <a:pPr>
              <a:defRPr/>
            </a:pPr>
            <a:r>
              <a:rPr lang="en-US" sz="2000" b="1" dirty="0" smtClean="0"/>
              <a:t> </a:t>
            </a:r>
            <a:r>
              <a:rPr lang="en-US" sz="2400" dirty="0" smtClean="0">
                <a:latin typeface="+mj-lt"/>
              </a:rPr>
              <a:t>Supervisors had reported “a pattern of fear and revulsion in attorneys . . After initial contact with traumatic material, followed by over-involvement with clients, diminished performance, and high rates of turnover.”  </a:t>
            </a:r>
          </a:p>
          <a:p>
            <a:pPr>
              <a:defRPr/>
            </a:pPr>
            <a:r>
              <a:rPr lang="en-US" sz="2400" dirty="0" smtClean="0">
                <a:latin typeface="+mj-lt"/>
              </a:rPr>
              <a:t> Women had higher scores than men; prior mental health treatment also correlated;  </a:t>
            </a:r>
            <a:r>
              <a:rPr lang="en-US" sz="2400" i="1" dirty="0" smtClean="0">
                <a:latin typeface="+mj-lt"/>
              </a:rPr>
              <a:t>but </a:t>
            </a:r>
            <a:r>
              <a:rPr lang="en-US" sz="2400" dirty="0" smtClean="0">
                <a:latin typeface="+mj-lt"/>
              </a:rPr>
              <a:t>prior childhood and adult trauma history did </a:t>
            </a:r>
            <a:r>
              <a:rPr lang="en-US" sz="2400" i="1" dirty="0" smtClean="0">
                <a:latin typeface="+mj-lt"/>
              </a:rPr>
              <a:t>not </a:t>
            </a:r>
            <a:r>
              <a:rPr lang="en-US" sz="2400" dirty="0" smtClean="0">
                <a:latin typeface="+mj-lt"/>
              </a:rPr>
              <a:t>correlate to higher scores</a:t>
            </a:r>
          </a:p>
          <a:p>
            <a:pPr>
              <a:defRPr/>
            </a:pPr>
            <a:r>
              <a:rPr lang="en-US" sz="2400" dirty="0" smtClean="0">
                <a:latin typeface="+mj-lt"/>
              </a:rPr>
              <a:t>  Higher scores were correlated with number of clients and somewhat correlated with hours per week</a:t>
            </a:r>
          </a:p>
          <a:p>
            <a:pPr>
              <a:defRPr/>
            </a:pPr>
            <a:r>
              <a:rPr lang="en-US" sz="2400" dirty="0" smtClean="0">
                <a:latin typeface="+mj-lt"/>
              </a:rPr>
              <a:t> Attorneys had significantly more traumatized clients than MHPs</a:t>
            </a:r>
          </a:p>
          <a:p>
            <a:pPr>
              <a:defRPr/>
            </a:pPr>
            <a:r>
              <a:rPr lang="en-US" sz="2400" dirty="0" smtClean="0">
                <a:latin typeface="+mj-lt"/>
              </a:rPr>
              <a:t> A prior study of 23 Canadian prosecutors working with DV and incest cases revealed symptoms of demoralization, anxiety, helplessness, exhaustion, social withdrawal.  Major factor was the high caseloads (many put in 10-40 hours/week overtime)</a:t>
            </a:r>
          </a:p>
          <a:p>
            <a:pPr>
              <a:defRPr/>
            </a:pPr>
            <a:endParaRPr lang="en-US" sz="2000" b="1" dirty="0" smtClean="0"/>
          </a:p>
          <a:p>
            <a:pPr>
              <a:defRPr/>
            </a:pPr>
            <a:endParaRPr lang="en-US" sz="2000" b="1" dirty="0" smtClean="0"/>
          </a:p>
          <a:p>
            <a:pPr>
              <a:defRPr/>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bodyPr>
          <a:lstStyle/>
          <a:p>
            <a:pPr fontAlgn="auto">
              <a:spcAft>
                <a:spcPts val="0"/>
              </a:spcAft>
              <a:defRPr/>
            </a:pPr>
            <a:r>
              <a:rPr lang="en-US" dirty="0" smtClean="0"/>
              <a:t/>
            </a:r>
            <a:br>
              <a:rPr lang="en-US" dirty="0" smtClean="0"/>
            </a:br>
            <a:endParaRPr lang="en-US" dirty="0" smtClean="0"/>
          </a:p>
        </p:txBody>
      </p:sp>
      <p:sp>
        <p:nvSpPr>
          <p:cNvPr id="21507" name="Text Placeholder 4"/>
          <p:cNvSpPr txBox="1">
            <a:spLocks noGrp="1"/>
          </p:cNvSpPr>
          <p:nvPr>
            <p:ph type="body" idx="1"/>
          </p:nvPr>
        </p:nvSpPr>
        <p:spPr>
          <a:xfrm>
            <a:off x="762000" y="1752600"/>
            <a:ext cx="7772400" cy="1208088"/>
          </a:xfrm>
        </p:spPr>
        <p:txBody>
          <a:bodyPr/>
          <a:lstStyle/>
          <a:p>
            <a:pPr algn="ctr">
              <a:buFont typeface="Arial" charset="0"/>
              <a:buNone/>
              <a:defRPr/>
            </a:pPr>
            <a:r>
              <a:rPr lang="en-US" sz="3600" b="1" dirty="0" smtClean="0">
                <a:solidFill>
                  <a:srgbClr val="FFFF00"/>
                </a:solidFill>
                <a:latin typeface="+mj-lt"/>
              </a:rPr>
              <a:t>What are your experiences?</a:t>
            </a:r>
            <a:r>
              <a:rPr lang="en-US" sz="3600" b="1" dirty="0" smtClean="0"/>
              <a:t/>
            </a:r>
            <a:br>
              <a:rPr lang="en-US" sz="3600" b="1" dirty="0" smtClean="0"/>
            </a:br>
            <a:endParaRPr lang="en-US" sz="3600" b="1" dirty="0" smtClean="0"/>
          </a:p>
        </p:txBody>
      </p:sp>
      <p:pic>
        <p:nvPicPr>
          <p:cNvPr id="56323" name="Picture 13" descr="C:\Documents and Settings\ndrane\Local Settings\Temporary Internet Files\Content.IE5\JX900ML3\MC900434411[1].wmf"/>
          <p:cNvPicPr>
            <a:picLocks noChangeAspect="1" noChangeArrowheads="1"/>
          </p:cNvPicPr>
          <p:nvPr/>
        </p:nvPicPr>
        <p:blipFill>
          <a:blip r:embed="rId3" cstate="print"/>
          <a:srcRect/>
          <a:stretch>
            <a:fillRect/>
          </a:stretch>
        </p:blipFill>
        <p:spPr bwMode="auto">
          <a:xfrm>
            <a:off x="3733800" y="3429000"/>
            <a:ext cx="16256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txBox="1">
            <a:spLocks noGrp="1" noChangeArrowheads="1"/>
          </p:cNvSpPr>
          <p:nvPr>
            <p:ph type="title"/>
          </p:nvPr>
        </p:nvSpPr>
        <p:spPr>
          <a:xfrm>
            <a:off x="190500" y="374650"/>
            <a:ext cx="8675688" cy="620713"/>
          </a:xfrm>
        </p:spPr>
        <p:txBody>
          <a:bodyPr/>
          <a:lstStyle/>
          <a:p>
            <a:r>
              <a:rPr lang="en-US" smtClean="0">
                <a:solidFill>
                  <a:srgbClr val="FFFF00"/>
                </a:solidFill>
              </a:rPr>
              <a:t>Systemic Contributors</a:t>
            </a:r>
          </a:p>
        </p:txBody>
      </p:sp>
      <p:sp>
        <p:nvSpPr>
          <p:cNvPr id="8195" name="Rectangle 3"/>
          <p:cNvSpPr>
            <a:spLocks noGrp="1" noChangeArrowheads="1"/>
          </p:cNvSpPr>
          <p:nvPr>
            <p:ph idx="1"/>
          </p:nvPr>
        </p:nvSpPr>
        <p:spPr>
          <a:xfrm>
            <a:off x="215900" y="1600200"/>
            <a:ext cx="8677275" cy="4648200"/>
          </a:xfrm>
        </p:spPr>
        <p:txBody>
          <a:bodyPr/>
          <a:lstStyle/>
          <a:p>
            <a:pPr>
              <a:lnSpc>
                <a:spcPct val="90000"/>
              </a:lnSpc>
              <a:defRPr/>
            </a:pPr>
            <a:r>
              <a:rPr lang="en-US" sz="2800" dirty="0" smtClean="0">
                <a:latin typeface="Arial" charset="0"/>
              </a:rPr>
              <a:t>Problems in the court system, especially family and juvenile courts, can contribute to vicarious trauma for all participants</a:t>
            </a:r>
          </a:p>
          <a:p>
            <a:pPr>
              <a:lnSpc>
                <a:spcPct val="90000"/>
              </a:lnSpc>
              <a:defRPr/>
            </a:pPr>
            <a:r>
              <a:rPr lang="en-US" sz="2800" dirty="0" smtClean="0">
                <a:latin typeface="Arial" charset="0"/>
              </a:rPr>
              <a:t>Lack of resources including time, personnel and space, excessive caseloads, inadequate fact-finding and lack of representation, and lack of supportive services, are both indicative of and contribute to vicarious trauma</a:t>
            </a:r>
          </a:p>
          <a:p>
            <a:pPr marL="252412" indent="0">
              <a:lnSpc>
                <a:spcPct val="90000"/>
              </a:lnSpc>
              <a:buFont typeface="Times New Roman" pitchFamily="18" charset="0"/>
              <a:buNone/>
              <a:defRPr/>
            </a:pPr>
            <a:r>
              <a:rPr lang="en-US" sz="2000" dirty="0" smtClean="0">
                <a:latin typeface="Arial" charset="0"/>
              </a:rPr>
              <a:t>	- Ann Freedman, “Fact-Finding in Civil Domestic Violence Cases:  	Secondary Traumatic Stress and the Need for Compassionate 	Witnesses,” 11 A.U. J. of Gender, Soc. Pol. &amp; Law 567 (2003)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t> </a:t>
            </a:r>
          </a:p>
        </p:txBody>
      </p:sp>
      <p:sp>
        <p:nvSpPr>
          <p:cNvPr id="3" name="Content Placeholder 2"/>
          <p:cNvSpPr>
            <a:spLocks noGrp="1"/>
          </p:cNvSpPr>
          <p:nvPr>
            <p:ph type="body" idx="1"/>
          </p:nvPr>
        </p:nvSpPr>
        <p:spPr>
          <a:xfrm>
            <a:off x="762000" y="1828800"/>
            <a:ext cx="7772400" cy="1500188"/>
          </a:xfrm>
        </p:spPr>
        <p:txBody>
          <a:bodyPr rtlCol="0">
            <a:normAutofit/>
          </a:bodyPr>
          <a:lstStyle/>
          <a:p>
            <a:pPr algn="ctr" fontAlgn="auto">
              <a:spcAft>
                <a:spcPts val="0"/>
              </a:spcAft>
              <a:buFont typeface="Arial" pitchFamily="34" charset="0"/>
              <a:buNone/>
              <a:defRPr/>
            </a:pPr>
            <a:r>
              <a:rPr lang="en-US" sz="3600" b="1" dirty="0" smtClean="0">
                <a:solidFill>
                  <a:srgbClr val="FFFF00"/>
                </a:solidFill>
                <a:latin typeface="+mj-lt"/>
              </a:rPr>
              <a:t>MANAGING SECONDARY TRAUMA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txBox="1">
            <a:spLocks noGrp="1" noChangeArrowheads="1"/>
          </p:cNvSpPr>
          <p:nvPr>
            <p:ph type="title"/>
          </p:nvPr>
        </p:nvSpPr>
        <p:spPr>
          <a:xfrm>
            <a:off x="0" y="152400"/>
            <a:ext cx="8677275" cy="1230313"/>
          </a:xfrm>
        </p:spPr>
        <p:txBody>
          <a:bodyPr/>
          <a:lstStyle/>
          <a:p>
            <a:pPr indent="0" defTabSz="381000" eaLnBrk="1" hangingPunct="1">
              <a:lnSpc>
                <a:spcPct val="100000"/>
              </a:lnSpc>
              <a:buClr>
                <a:srgbClr val="FFFFFF"/>
              </a:buClr>
            </a:pPr>
            <a:r>
              <a:rPr lang="en-US" smtClean="0">
                <a:solidFill>
                  <a:srgbClr val="FFFF00"/>
                </a:solidFill>
                <a:cs typeface="Arial" charset="0"/>
              </a:rPr>
              <a:t>Interventions for Disruptions to</a:t>
            </a:r>
            <a:br>
              <a:rPr lang="en-US" smtClean="0">
                <a:solidFill>
                  <a:srgbClr val="FFFF00"/>
                </a:solidFill>
                <a:cs typeface="Arial" charset="0"/>
              </a:rPr>
            </a:br>
            <a:r>
              <a:rPr lang="en-US" smtClean="0">
                <a:solidFill>
                  <a:srgbClr val="FFFF00"/>
                </a:solidFill>
                <a:cs typeface="Arial" charset="0"/>
              </a:rPr>
              <a:t>Sense of Self</a:t>
            </a:r>
          </a:p>
        </p:txBody>
      </p:sp>
      <p:sp>
        <p:nvSpPr>
          <p:cNvPr id="62466" name="Rectangle 3"/>
          <p:cNvSpPr txBox="1">
            <a:spLocks noGrp="1" noChangeArrowheads="1"/>
          </p:cNvSpPr>
          <p:nvPr>
            <p:ph type="body" idx="1"/>
          </p:nvPr>
        </p:nvSpPr>
        <p:spPr>
          <a:xfrm>
            <a:off x="331788" y="1752600"/>
            <a:ext cx="8812212" cy="4049713"/>
          </a:xfrm>
        </p:spPr>
        <p:txBody>
          <a:bodyPr/>
          <a:lstStyle/>
          <a:p>
            <a:pPr marL="0" indent="173038" defTabSz="381000" eaLnBrk="1" hangingPunct="1">
              <a:lnSpc>
                <a:spcPct val="100000"/>
              </a:lnSpc>
            </a:pPr>
            <a:r>
              <a:rPr lang="en-US" sz="2800" smtClean="0">
                <a:latin typeface="Arial" charset="0"/>
                <a:cs typeface="Arial" charset="0"/>
              </a:rPr>
              <a:t>Water, food, sleep and breathing</a:t>
            </a:r>
          </a:p>
          <a:p>
            <a:pPr marL="0" indent="173038" defTabSz="381000" eaLnBrk="1" hangingPunct="1">
              <a:lnSpc>
                <a:spcPct val="100000"/>
              </a:lnSpc>
            </a:pPr>
            <a:r>
              <a:rPr lang="en-US" sz="2800" smtClean="0">
                <a:latin typeface="Arial" charset="0"/>
                <a:cs typeface="Arial" charset="0"/>
              </a:rPr>
              <a:t>Balancing work, play and rest</a:t>
            </a:r>
          </a:p>
          <a:p>
            <a:pPr marL="0" indent="173038" defTabSz="381000" eaLnBrk="1" hangingPunct="1">
              <a:lnSpc>
                <a:spcPct val="100000"/>
              </a:lnSpc>
            </a:pPr>
            <a:r>
              <a:rPr lang="en-US" sz="2800" smtClean="0">
                <a:latin typeface="Arial" charset="0"/>
                <a:cs typeface="Arial" charset="0"/>
              </a:rPr>
              <a:t>Socializing</a:t>
            </a:r>
          </a:p>
          <a:p>
            <a:pPr marL="0" indent="173038" defTabSz="381000" eaLnBrk="1" hangingPunct="1">
              <a:lnSpc>
                <a:spcPct val="100000"/>
              </a:lnSpc>
            </a:pPr>
            <a:r>
              <a:rPr lang="en-US" sz="2800" smtClean="0">
                <a:latin typeface="Arial" charset="0"/>
                <a:cs typeface="Arial" charset="0"/>
              </a:rPr>
              <a:t>Creative activities</a:t>
            </a:r>
          </a:p>
          <a:p>
            <a:pPr marL="0" indent="173038" defTabSz="381000" eaLnBrk="1" hangingPunct="1">
              <a:lnSpc>
                <a:spcPct val="100000"/>
              </a:lnSpc>
            </a:pPr>
            <a:r>
              <a:rPr lang="en-US" sz="2800" smtClean="0">
                <a:latin typeface="Arial" charset="0"/>
                <a:cs typeface="Arial" charset="0"/>
              </a:rPr>
              <a:t>Physical activities</a:t>
            </a:r>
          </a:p>
          <a:p>
            <a:pPr marL="0" indent="173038" defTabSz="381000" eaLnBrk="1" hangingPunct="1">
              <a:lnSpc>
                <a:spcPct val="100000"/>
              </a:lnSpc>
            </a:pPr>
            <a:r>
              <a:rPr lang="en-US" sz="2800" smtClean="0">
                <a:latin typeface="Arial" charset="0"/>
                <a:cs typeface="Arial" charset="0"/>
              </a:rPr>
              <a:t>Relaxation strategies (yoga, massage, meditation)</a:t>
            </a:r>
          </a:p>
          <a:p>
            <a:pPr marL="0" indent="173038" defTabSz="381000" eaLnBrk="1" hangingPunct="1">
              <a:lnSpc>
                <a:spcPct val="100000"/>
              </a:lnSpc>
            </a:pPr>
            <a:r>
              <a:rPr lang="en-US" sz="2800" smtClean="0">
                <a:latin typeface="Arial" charset="0"/>
                <a:cs typeface="Arial" charset="0"/>
              </a:rPr>
              <a:t>Vacations</a:t>
            </a:r>
          </a:p>
          <a:p>
            <a:pPr marL="0" indent="173038" defTabSz="381000" eaLnBrk="1" hangingPunct="1">
              <a:lnSpc>
                <a:spcPct val="100000"/>
              </a:lnSpc>
            </a:pPr>
            <a:r>
              <a:rPr lang="en-US" sz="2800" smtClean="0">
                <a:latin typeface="Arial" charset="0"/>
                <a:cs typeface="Arial" charset="0"/>
              </a:rPr>
              <a:t>Reading</a:t>
            </a:r>
          </a:p>
        </p:txBody>
      </p:sp>
    </p:spTree>
  </p:cSld>
  <p:clrMapOvr>
    <a:masterClrMapping/>
  </p:clrMapOvr>
  <p:transition spd="med" advClick="0">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txBox="1">
            <a:spLocks noGrp="1" noChangeArrowheads="1"/>
          </p:cNvSpPr>
          <p:nvPr>
            <p:ph type="title"/>
          </p:nvPr>
        </p:nvSpPr>
        <p:spPr>
          <a:xfrm>
            <a:off x="279400" y="533400"/>
            <a:ext cx="8675688" cy="1230313"/>
          </a:xfrm>
        </p:spPr>
        <p:txBody>
          <a:bodyPr/>
          <a:lstStyle/>
          <a:p>
            <a:pPr indent="0" defTabSz="381000" eaLnBrk="1" hangingPunct="1">
              <a:lnSpc>
                <a:spcPct val="100000"/>
              </a:lnSpc>
              <a:buClr>
                <a:srgbClr val="FFFFFF"/>
              </a:buClr>
            </a:pPr>
            <a:r>
              <a:rPr lang="en-US" smtClean="0">
                <a:solidFill>
                  <a:srgbClr val="FFFF00"/>
                </a:solidFill>
                <a:cs typeface="Arial" charset="0"/>
              </a:rPr>
              <a:t>Interventions for Disruptions in</a:t>
            </a:r>
            <a:br>
              <a:rPr lang="en-US" smtClean="0">
                <a:solidFill>
                  <a:srgbClr val="FFFF00"/>
                </a:solidFill>
                <a:cs typeface="Arial" charset="0"/>
              </a:rPr>
            </a:br>
            <a:r>
              <a:rPr lang="en-US" smtClean="0">
                <a:solidFill>
                  <a:srgbClr val="FFFF00"/>
                </a:solidFill>
                <a:cs typeface="Arial" charset="0"/>
              </a:rPr>
              <a:t>Meaning of Life</a:t>
            </a:r>
          </a:p>
        </p:txBody>
      </p:sp>
      <p:sp>
        <p:nvSpPr>
          <p:cNvPr id="64514" name="Rectangle 3"/>
          <p:cNvSpPr txBox="1">
            <a:spLocks noGrp="1" noChangeArrowheads="1"/>
          </p:cNvSpPr>
          <p:nvPr>
            <p:ph type="body" idx="1"/>
          </p:nvPr>
        </p:nvSpPr>
        <p:spPr>
          <a:xfrm>
            <a:off x="304800" y="2209800"/>
            <a:ext cx="8458200" cy="3016250"/>
          </a:xfrm>
        </p:spPr>
        <p:txBody>
          <a:bodyPr/>
          <a:lstStyle/>
          <a:p>
            <a:pPr marL="0" indent="173038" defTabSz="381000" eaLnBrk="1" hangingPunct="1">
              <a:lnSpc>
                <a:spcPct val="100000"/>
              </a:lnSpc>
            </a:pPr>
            <a:r>
              <a:rPr lang="en-US" sz="2800" smtClean="0">
                <a:latin typeface="Arial" charset="0"/>
                <a:cs typeface="Arial" charset="0"/>
              </a:rPr>
              <a:t>Spend time with happy children</a:t>
            </a:r>
          </a:p>
          <a:p>
            <a:pPr marL="0" indent="173038" defTabSz="381000" eaLnBrk="1" hangingPunct="1">
              <a:lnSpc>
                <a:spcPct val="100000"/>
              </a:lnSpc>
            </a:pPr>
            <a:r>
              <a:rPr lang="en-US" sz="2800" smtClean="0">
                <a:latin typeface="Arial" charset="0"/>
                <a:cs typeface="Arial" charset="0"/>
              </a:rPr>
              <a:t>Travel</a:t>
            </a:r>
          </a:p>
          <a:p>
            <a:pPr marL="0" indent="173038" defTabSz="381000" eaLnBrk="1" hangingPunct="1">
              <a:lnSpc>
                <a:spcPct val="100000"/>
              </a:lnSpc>
            </a:pPr>
            <a:r>
              <a:rPr lang="en-US" sz="2800" smtClean="0">
                <a:latin typeface="Arial" charset="0"/>
                <a:cs typeface="Arial" charset="0"/>
              </a:rPr>
              <a:t>Engage in organizations with a sense of community</a:t>
            </a:r>
          </a:p>
          <a:p>
            <a:pPr marL="0" indent="173038" defTabSz="381000" eaLnBrk="1" hangingPunct="1">
              <a:lnSpc>
                <a:spcPct val="100000"/>
              </a:lnSpc>
            </a:pPr>
            <a:r>
              <a:rPr lang="en-US" sz="2800" smtClean="0">
                <a:latin typeface="Arial" charset="0"/>
                <a:cs typeface="Arial" charset="0"/>
              </a:rPr>
              <a:t>Nature</a:t>
            </a:r>
          </a:p>
          <a:p>
            <a:pPr marL="0" indent="173038" defTabSz="381000" eaLnBrk="1" hangingPunct="1">
              <a:lnSpc>
                <a:spcPct val="100000"/>
              </a:lnSpc>
            </a:pPr>
            <a:r>
              <a:rPr lang="en-US" sz="2800" smtClean="0">
                <a:latin typeface="Arial" charset="0"/>
                <a:cs typeface="Arial" charset="0"/>
              </a:rPr>
              <a:t>Art, poetry, music</a:t>
            </a:r>
          </a:p>
          <a:p>
            <a:pPr marL="0" indent="173038" defTabSz="381000" eaLnBrk="1" hangingPunct="1">
              <a:lnSpc>
                <a:spcPct val="100000"/>
              </a:lnSpc>
            </a:pPr>
            <a:r>
              <a:rPr lang="en-US" sz="2800" smtClean="0">
                <a:latin typeface="Arial" charset="0"/>
                <a:cs typeface="Arial" charset="0"/>
              </a:rPr>
              <a:t>Structure day to include positive activities</a:t>
            </a:r>
          </a:p>
        </p:txBody>
      </p:sp>
    </p:spTree>
  </p:cSld>
  <p:clrMapOvr>
    <a:masterClrMapping/>
  </p:clrMapOvr>
  <p:transition spd="med" advClick="0">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txBox="1">
            <a:spLocks noGrp="1" noChangeArrowheads="1"/>
          </p:cNvSpPr>
          <p:nvPr>
            <p:ph type="title"/>
          </p:nvPr>
        </p:nvSpPr>
        <p:spPr>
          <a:xfrm>
            <a:off x="228600" y="274638"/>
            <a:ext cx="8675688" cy="1231900"/>
          </a:xfrm>
        </p:spPr>
        <p:txBody>
          <a:bodyPr/>
          <a:lstStyle/>
          <a:p>
            <a:pPr indent="0" defTabSz="381000" eaLnBrk="1" hangingPunct="1">
              <a:lnSpc>
                <a:spcPct val="100000"/>
              </a:lnSpc>
              <a:buClr>
                <a:srgbClr val="FFFFFF"/>
              </a:buClr>
            </a:pPr>
            <a:r>
              <a:rPr lang="en-US" smtClean="0">
                <a:solidFill>
                  <a:srgbClr val="FFFF00"/>
                </a:solidFill>
                <a:cs typeface="Arial" charset="0"/>
              </a:rPr>
              <a:t>Interventions for Disruptions in </a:t>
            </a:r>
            <a:br>
              <a:rPr lang="en-US" smtClean="0">
                <a:solidFill>
                  <a:srgbClr val="FFFF00"/>
                </a:solidFill>
                <a:cs typeface="Arial" charset="0"/>
              </a:rPr>
            </a:br>
            <a:r>
              <a:rPr lang="en-US" smtClean="0">
                <a:solidFill>
                  <a:srgbClr val="FFFF00"/>
                </a:solidFill>
                <a:cs typeface="Arial" charset="0"/>
              </a:rPr>
              <a:t>Relationships</a:t>
            </a:r>
          </a:p>
        </p:txBody>
      </p:sp>
      <p:sp>
        <p:nvSpPr>
          <p:cNvPr id="66562" name="Rectangle 3"/>
          <p:cNvSpPr txBox="1">
            <a:spLocks noGrp="1" noChangeArrowheads="1"/>
          </p:cNvSpPr>
          <p:nvPr>
            <p:ph type="body" idx="1"/>
          </p:nvPr>
        </p:nvSpPr>
        <p:spPr>
          <a:xfrm>
            <a:off x="533400" y="1752600"/>
            <a:ext cx="7993063" cy="3905250"/>
          </a:xfrm>
        </p:spPr>
        <p:txBody>
          <a:bodyPr/>
          <a:lstStyle/>
          <a:p>
            <a:pPr marL="0" indent="173038" defTabSz="381000" eaLnBrk="1" hangingPunct="1">
              <a:lnSpc>
                <a:spcPct val="100000"/>
              </a:lnSpc>
            </a:pPr>
            <a:r>
              <a:rPr lang="en-US" sz="2700" smtClean="0">
                <a:latin typeface="Arial" charset="0"/>
                <a:cs typeface="Arial" charset="0"/>
              </a:rPr>
              <a:t>Connect with loved ones</a:t>
            </a:r>
          </a:p>
          <a:p>
            <a:pPr marL="0" indent="173038" defTabSz="381000" eaLnBrk="1" hangingPunct="1">
              <a:lnSpc>
                <a:spcPct val="100000"/>
              </a:lnSpc>
            </a:pPr>
            <a:r>
              <a:rPr lang="en-US" sz="2700" smtClean="0">
                <a:latin typeface="Arial" charset="0"/>
                <a:cs typeface="Arial" charset="0"/>
              </a:rPr>
              <a:t>Reach out to support network</a:t>
            </a:r>
          </a:p>
          <a:p>
            <a:pPr marL="0" indent="173038" defTabSz="381000" eaLnBrk="1" hangingPunct="1">
              <a:lnSpc>
                <a:spcPct val="100000"/>
              </a:lnSpc>
            </a:pPr>
            <a:r>
              <a:rPr lang="en-US" sz="2700" smtClean="0">
                <a:latin typeface="Arial" charset="0"/>
                <a:cs typeface="Arial" charset="0"/>
              </a:rPr>
              <a:t>Stay connected with colleagues</a:t>
            </a:r>
          </a:p>
          <a:p>
            <a:pPr marL="0" indent="173038" defTabSz="381000" eaLnBrk="1" hangingPunct="1">
              <a:lnSpc>
                <a:spcPct val="100000"/>
              </a:lnSpc>
            </a:pPr>
            <a:r>
              <a:rPr lang="en-US" sz="2700" smtClean="0">
                <a:latin typeface="Arial" charset="0"/>
                <a:cs typeface="Arial" charset="0"/>
              </a:rPr>
              <a:t>Seek emotional support </a:t>
            </a:r>
          </a:p>
          <a:p>
            <a:pPr marL="0" indent="173038" defTabSz="381000" eaLnBrk="1" hangingPunct="1">
              <a:lnSpc>
                <a:spcPct val="100000"/>
              </a:lnSpc>
            </a:pPr>
            <a:r>
              <a:rPr lang="en-US" sz="2700" smtClean="0">
                <a:latin typeface="Arial" charset="0"/>
                <a:cs typeface="Arial" charset="0"/>
              </a:rPr>
              <a:t>Express emotions with others</a:t>
            </a:r>
          </a:p>
          <a:p>
            <a:pPr marL="0" indent="173038" defTabSz="381000" eaLnBrk="1" hangingPunct="1">
              <a:lnSpc>
                <a:spcPct val="100000"/>
              </a:lnSpc>
            </a:pPr>
            <a:r>
              <a:rPr lang="en-US" sz="2700" smtClean="0">
                <a:latin typeface="Arial" charset="0"/>
                <a:cs typeface="Arial" charset="0"/>
              </a:rPr>
              <a:t>Discuss upsetting material with significant others</a:t>
            </a:r>
          </a:p>
          <a:p>
            <a:pPr marL="0" indent="173038" defTabSz="381000" eaLnBrk="1" hangingPunct="1">
              <a:lnSpc>
                <a:spcPct val="100000"/>
              </a:lnSpc>
            </a:pPr>
            <a:r>
              <a:rPr lang="en-US" sz="2700" smtClean="0">
                <a:latin typeface="Arial" charset="0"/>
                <a:cs typeface="Arial" charset="0"/>
              </a:rPr>
              <a:t>Educate significant others about the impact of stress and trauma</a:t>
            </a:r>
          </a:p>
        </p:txBody>
      </p:sp>
    </p:spTree>
  </p:cSld>
  <p:clrMapOvr>
    <a:masterClrMapping/>
  </p:clrMapOvr>
  <p:transition spd="med" advClick="0">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txBox="1">
            <a:spLocks noGrp="1"/>
          </p:cNvSpPr>
          <p:nvPr>
            <p:ph type="ctrTitle"/>
          </p:nvPr>
        </p:nvSpPr>
        <p:spPr>
          <a:xfrm>
            <a:off x="228600" y="2130425"/>
            <a:ext cx="8229600" cy="1341438"/>
          </a:xfrm>
        </p:spPr>
        <p:txBody>
          <a:bodyPr/>
          <a:lstStyle/>
          <a:p>
            <a:r>
              <a:rPr lang="en-US" smtClean="0">
                <a:solidFill>
                  <a:srgbClr val="FFFF00"/>
                </a:solidFill>
              </a:rPr>
              <a:t>OVERVIEW: WHAT IS </a:t>
            </a:r>
            <a:br>
              <a:rPr lang="en-US" smtClean="0">
                <a:solidFill>
                  <a:srgbClr val="FFFF00"/>
                </a:solidFill>
              </a:rPr>
            </a:br>
            <a:r>
              <a:rPr lang="en-US" smtClean="0">
                <a:solidFill>
                  <a:srgbClr val="FFFF00"/>
                </a:solidFill>
              </a:rPr>
              <a:t>SECONDARY TRAUMA?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txBox="1">
            <a:spLocks noGrp="1" noChangeArrowheads="1"/>
          </p:cNvSpPr>
          <p:nvPr>
            <p:ph type="title"/>
          </p:nvPr>
        </p:nvSpPr>
        <p:spPr>
          <a:xfrm>
            <a:off x="0" y="152400"/>
            <a:ext cx="8677275" cy="615950"/>
          </a:xfrm>
        </p:spPr>
        <p:txBody>
          <a:bodyPr/>
          <a:lstStyle/>
          <a:p>
            <a:pPr indent="0" defTabSz="381000" eaLnBrk="1" hangingPunct="1">
              <a:lnSpc>
                <a:spcPct val="100000"/>
              </a:lnSpc>
              <a:buClr>
                <a:srgbClr val="FFFFFF"/>
              </a:buClr>
            </a:pPr>
            <a:r>
              <a:rPr lang="en-US" smtClean="0">
                <a:solidFill>
                  <a:srgbClr val="FFFF00"/>
                </a:solidFill>
                <a:cs typeface="Arial" charset="0"/>
              </a:rPr>
              <a:t>Coping Strategies</a:t>
            </a:r>
          </a:p>
        </p:txBody>
      </p:sp>
      <p:sp>
        <p:nvSpPr>
          <p:cNvPr id="68610" name="Rectangle 3"/>
          <p:cNvSpPr txBox="1">
            <a:spLocks noGrp="1" noChangeArrowheads="1"/>
          </p:cNvSpPr>
          <p:nvPr>
            <p:ph type="body" idx="1"/>
          </p:nvPr>
        </p:nvSpPr>
        <p:spPr>
          <a:xfrm>
            <a:off x="685800" y="990600"/>
            <a:ext cx="7572375" cy="5514975"/>
          </a:xfrm>
        </p:spPr>
        <p:txBody>
          <a:bodyPr/>
          <a:lstStyle/>
          <a:p>
            <a:pPr marL="0" indent="173038" defTabSz="381000" eaLnBrk="1" hangingPunct="1">
              <a:lnSpc>
                <a:spcPct val="100000"/>
              </a:lnSpc>
            </a:pPr>
            <a:r>
              <a:rPr lang="en-US" sz="2800" smtClean="0">
                <a:latin typeface="Arial" charset="0"/>
                <a:cs typeface="Arial" charset="0"/>
              </a:rPr>
              <a:t>Set clear limits, say “No”</a:t>
            </a:r>
          </a:p>
          <a:p>
            <a:pPr marL="0" indent="173038" defTabSz="381000" eaLnBrk="1" hangingPunct="1">
              <a:lnSpc>
                <a:spcPct val="100000"/>
              </a:lnSpc>
            </a:pPr>
            <a:r>
              <a:rPr lang="en-US" sz="2800" smtClean="0">
                <a:latin typeface="Arial" charset="0"/>
                <a:cs typeface="Arial" charset="0"/>
              </a:rPr>
              <a:t>Use humor</a:t>
            </a:r>
          </a:p>
          <a:p>
            <a:pPr marL="0" indent="173038" defTabSz="381000" eaLnBrk="1" hangingPunct="1">
              <a:lnSpc>
                <a:spcPct val="100000"/>
              </a:lnSpc>
            </a:pPr>
            <a:r>
              <a:rPr lang="en-US" sz="2800" smtClean="0">
                <a:latin typeface="Arial" charset="0"/>
                <a:cs typeface="Arial" charset="0"/>
              </a:rPr>
              <a:t>Give and receive supervision</a:t>
            </a:r>
          </a:p>
          <a:p>
            <a:pPr marL="0" indent="173038" defTabSz="381000" eaLnBrk="1" hangingPunct="1">
              <a:lnSpc>
                <a:spcPct val="100000"/>
              </a:lnSpc>
            </a:pPr>
            <a:r>
              <a:rPr lang="en-US" sz="2800" smtClean="0">
                <a:latin typeface="Arial" charset="0"/>
                <a:cs typeface="Arial" charset="0"/>
              </a:rPr>
              <a:t>Personal therapy</a:t>
            </a:r>
          </a:p>
          <a:p>
            <a:pPr marL="0" indent="173038" defTabSz="381000" eaLnBrk="1" hangingPunct="1">
              <a:lnSpc>
                <a:spcPct val="100000"/>
              </a:lnSpc>
            </a:pPr>
            <a:r>
              <a:rPr lang="en-US" sz="2800" smtClean="0">
                <a:latin typeface="Arial" charset="0"/>
                <a:cs typeface="Arial" charset="0"/>
              </a:rPr>
              <a:t>Education</a:t>
            </a:r>
          </a:p>
          <a:p>
            <a:pPr marL="0" indent="173038" defTabSz="381000" eaLnBrk="1" hangingPunct="1">
              <a:lnSpc>
                <a:spcPct val="100000"/>
              </a:lnSpc>
            </a:pPr>
            <a:r>
              <a:rPr lang="en-US" sz="2800" smtClean="0">
                <a:latin typeface="Arial" charset="0"/>
                <a:cs typeface="Arial" charset="0"/>
              </a:rPr>
              <a:t>Learn what your ‘triggers’ are</a:t>
            </a:r>
          </a:p>
          <a:p>
            <a:pPr marL="0" indent="173038" defTabSz="381000" eaLnBrk="1" hangingPunct="1">
              <a:lnSpc>
                <a:spcPct val="100000"/>
              </a:lnSpc>
            </a:pPr>
            <a:r>
              <a:rPr lang="en-US" sz="2800" smtClean="0">
                <a:latin typeface="Arial" charset="0"/>
                <a:cs typeface="Arial" charset="0"/>
              </a:rPr>
              <a:t>Remind self about value of work</a:t>
            </a:r>
          </a:p>
          <a:p>
            <a:pPr marL="0" indent="173038" defTabSz="381000" eaLnBrk="1" hangingPunct="1">
              <a:lnSpc>
                <a:spcPct val="100000"/>
              </a:lnSpc>
            </a:pPr>
            <a:r>
              <a:rPr lang="en-US" sz="2800" smtClean="0">
                <a:latin typeface="Arial" charset="0"/>
                <a:cs typeface="Arial" charset="0"/>
              </a:rPr>
              <a:t>Remind self that client has survived and now has access to resources and recovery</a:t>
            </a:r>
          </a:p>
          <a:p>
            <a:pPr marL="0" indent="173038" defTabSz="381000" eaLnBrk="1" hangingPunct="1">
              <a:lnSpc>
                <a:spcPct val="100000"/>
              </a:lnSpc>
            </a:pPr>
            <a:r>
              <a:rPr lang="en-US" sz="2800" smtClean="0">
                <a:latin typeface="Arial" charset="0"/>
                <a:cs typeface="Arial" charset="0"/>
              </a:rPr>
              <a:t>Request a more balanced caseload</a:t>
            </a:r>
          </a:p>
          <a:p>
            <a:pPr marL="0" indent="173038" defTabSz="381000" eaLnBrk="1" hangingPunct="1">
              <a:lnSpc>
                <a:spcPct val="100000"/>
              </a:lnSpc>
            </a:pPr>
            <a:endParaRPr lang="en-US" sz="2800" smtClean="0">
              <a:latin typeface="Arial" charset="0"/>
              <a:cs typeface="Arial" charset="0"/>
            </a:endParaRPr>
          </a:p>
        </p:txBody>
      </p:sp>
    </p:spTree>
  </p:cSld>
  <p:clrMapOvr>
    <a:masterClrMapping/>
  </p:clrMapOvr>
  <p:transition spd="med" advClick="0">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txBox="1">
            <a:spLocks noGrp="1" noChangeArrowheads="1"/>
          </p:cNvSpPr>
          <p:nvPr>
            <p:ph type="title"/>
          </p:nvPr>
        </p:nvSpPr>
        <p:spPr>
          <a:xfrm>
            <a:off x="228600" y="381000"/>
            <a:ext cx="8675688" cy="600075"/>
          </a:xfrm>
        </p:spPr>
        <p:txBody>
          <a:bodyPr/>
          <a:lstStyle/>
          <a:p>
            <a:pPr indent="0" defTabSz="381000" eaLnBrk="1" hangingPunct="1">
              <a:lnSpc>
                <a:spcPct val="100000"/>
              </a:lnSpc>
              <a:buClr>
                <a:srgbClr val="FFFFFF"/>
              </a:buClr>
            </a:pPr>
            <a:r>
              <a:rPr lang="en-US" sz="3900" smtClean="0">
                <a:solidFill>
                  <a:srgbClr val="FFFF00"/>
                </a:solidFill>
                <a:cs typeface="Arial" charset="0"/>
              </a:rPr>
              <a:t>Coping Strategies </a:t>
            </a:r>
            <a:r>
              <a:rPr lang="en-US" sz="3900" i="1" smtClean="0">
                <a:solidFill>
                  <a:srgbClr val="FFFF00"/>
                </a:solidFill>
                <a:cs typeface="Arial" charset="0"/>
              </a:rPr>
              <a:t>(cont’d)</a:t>
            </a:r>
          </a:p>
        </p:txBody>
      </p:sp>
      <p:sp>
        <p:nvSpPr>
          <p:cNvPr id="70658" name="Rectangle 3"/>
          <p:cNvSpPr txBox="1">
            <a:spLocks noGrp="1" noChangeArrowheads="1"/>
          </p:cNvSpPr>
          <p:nvPr>
            <p:ph type="body" idx="1"/>
          </p:nvPr>
        </p:nvSpPr>
        <p:spPr>
          <a:xfrm>
            <a:off x="381000" y="1447800"/>
            <a:ext cx="8237538" cy="4222750"/>
          </a:xfrm>
        </p:spPr>
        <p:txBody>
          <a:bodyPr/>
          <a:lstStyle/>
          <a:p>
            <a:pPr marL="0" indent="173038" defTabSz="381000" eaLnBrk="1" hangingPunct="1">
              <a:lnSpc>
                <a:spcPct val="100000"/>
              </a:lnSpc>
            </a:pPr>
            <a:r>
              <a:rPr lang="en-US" sz="2800" smtClean="0">
                <a:latin typeface="Arial" charset="0"/>
                <a:cs typeface="Arial" charset="0"/>
              </a:rPr>
              <a:t>Peer Support</a:t>
            </a:r>
          </a:p>
          <a:p>
            <a:pPr marL="0" indent="173038" defTabSz="381000" eaLnBrk="1" hangingPunct="1">
              <a:lnSpc>
                <a:spcPct val="100000"/>
              </a:lnSpc>
              <a:buFont typeface="Times New Roman" pitchFamily="18" charset="0"/>
              <a:buNone/>
            </a:pPr>
            <a:r>
              <a:rPr lang="en-US" sz="2800" smtClean="0">
                <a:latin typeface="Arial" charset="0"/>
                <a:cs typeface="Arial" charset="0"/>
              </a:rPr>
              <a:t>	-	Emotional support - empathy, normalize, 				accept stressors as real</a:t>
            </a:r>
          </a:p>
          <a:p>
            <a:pPr marL="0" indent="173038" defTabSz="381000" eaLnBrk="1" hangingPunct="1">
              <a:lnSpc>
                <a:spcPct val="100000"/>
              </a:lnSpc>
              <a:buFont typeface="Times New Roman" pitchFamily="18" charset="0"/>
              <a:buNone/>
            </a:pPr>
            <a:r>
              <a:rPr lang="en-US" sz="2800" smtClean="0">
                <a:latin typeface="Arial" charset="0"/>
                <a:cs typeface="Arial" charset="0"/>
              </a:rPr>
              <a:t>	-	Information -correct distortions, reframe, clarify 		issues</a:t>
            </a:r>
          </a:p>
          <a:p>
            <a:pPr marL="0" indent="173038" defTabSz="381000" eaLnBrk="1" hangingPunct="1">
              <a:lnSpc>
                <a:spcPct val="100000"/>
              </a:lnSpc>
              <a:buFont typeface="Times New Roman" pitchFamily="18" charset="0"/>
              <a:buNone/>
            </a:pPr>
            <a:r>
              <a:rPr lang="en-US" sz="2800" smtClean="0">
                <a:latin typeface="Arial" charset="0"/>
                <a:cs typeface="Arial" charset="0"/>
              </a:rPr>
              <a:t>	-	Social companionship - problem taken on by 			group, cohesiveness</a:t>
            </a:r>
          </a:p>
          <a:p>
            <a:pPr marL="0" indent="173038" defTabSz="381000" eaLnBrk="1" hangingPunct="1">
              <a:lnSpc>
                <a:spcPct val="100000"/>
              </a:lnSpc>
              <a:buFont typeface="Times New Roman" pitchFamily="18" charset="0"/>
              <a:buNone/>
            </a:pPr>
            <a:r>
              <a:rPr lang="en-US" sz="2800" smtClean="0">
                <a:latin typeface="Arial" charset="0"/>
                <a:cs typeface="Arial" charset="0"/>
              </a:rPr>
              <a:t>	-	Instrumental support - paperwork, phone calls, 		back-up, problem-solve</a:t>
            </a:r>
          </a:p>
        </p:txBody>
      </p:sp>
    </p:spTree>
  </p:cSld>
  <p:clrMapOvr>
    <a:masterClrMapping/>
  </p:clrMapOvr>
  <p:transition spd="med" advClick="0">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txBox="1">
            <a:spLocks noGrp="1"/>
          </p:cNvSpPr>
          <p:nvPr>
            <p:ph type="title"/>
          </p:nvPr>
        </p:nvSpPr>
        <p:spPr>
          <a:xfrm>
            <a:off x="190500" y="374650"/>
            <a:ext cx="8675688" cy="620713"/>
          </a:xfrm>
        </p:spPr>
        <p:txBody>
          <a:bodyPr/>
          <a:lstStyle/>
          <a:p>
            <a:r>
              <a:rPr lang="en-US" smtClean="0">
                <a:solidFill>
                  <a:srgbClr val="FFFF00"/>
                </a:solidFill>
              </a:rPr>
              <a:t>Organizational Strategies</a:t>
            </a:r>
          </a:p>
        </p:txBody>
      </p:sp>
      <p:sp>
        <p:nvSpPr>
          <p:cNvPr id="29699" name="Content Placeholder 2"/>
          <p:cNvSpPr txBox="1">
            <a:spLocks noGrp="1"/>
          </p:cNvSpPr>
          <p:nvPr>
            <p:ph idx="1"/>
          </p:nvPr>
        </p:nvSpPr>
        <p:spPr>
          <a:xfrm>
            <a:off x="215900" y="1066800"/>
            <a:ext cx="8677275" cy="5173663"/>
          </a:xfrm>
        </p:spPr>
        <p:txBody>
          <a:bodyPr/>
          <a:lstStyle/>
          <a:p>
            <a:pPr>
              <a:defRPr/>
            </a:pPr>
            <a:r>
              <a:rPr lang="en-US" dirty="0" smtClean="0"/>
              <a:t> </a:t>
            </a:r>
            <a:r>
              <a:rPr lang="en-US" dirty="0" smtClean="0">
                <a:latin typeface="+mj-lt"/>
              </a:rPr>
              <a:t>Support your staff!! (flextime, do not pressure them to overwork, support time off) </a:t>
            </a:r>
          </a:p>
          <a:p>
            <a:pPr>
              <a:defRPr/>
            </a:pPr>
            <a:r>
              <a:rPr lang="en-US" dirty="0" smtClean="0">
                <a:latin typeface="+mj-lt"/>
              </a:rPr>
              <a:t> Bring celebration and pleasure into workplace</a:t>
            </a:r>
          </a:p>
          <a:p>
            <a:pPr>
              <a:defRPr/>
            </a:pPr>
            <a:r>
              <a:rPr lang="en-US" dirty="0" smtClean="0">
                <a:latin typeface="+mj-lt"/>
              </a:rPr>
              <a:t> Provide education on vicarious trauma</a:t>
            </a:r>
          </a:p>
          <a:p>
            <a:pPr>
              <a:defRPr/>
            </a:pPr>
            <a:r>
              <a:rPr lang="en-US" dirty="0" smtClean="0">
                <a:latin typeface="+mj-lt"/>
              </a:rPr>
              <a:t> Challenge systemic contributors (e.g., unrealistic dockets, lack of resources, etc)</a:t>
            </a:r>
          </a:p>
          <a:p>
            <a:pPr>
              <a:defRPr/>
            </a:pPr>
            <a:r>
              <a:rPr lang="en-US" dirty="0" smtClean="0">
                <a:latin typeface="+mj-lt"/>
              </a:rPr>
              <a:t>Allow staff (students, etc) to have emotions, sadness, in relation to their work</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txBox="1">
            <a:spLocks noGrp="1"/>
          </p:cNvSpPr>
          <p:nvPr>
            <p:ph type="title"/>
          </p:nvPr>
        </p:nvSpPr>
        <p:spPr>
          <a:xfrm>
            <a:off x="228600" y="1371600"/>
            <a:ext cx="8675688" cy="2012950"/>
          </a:xfrm>
        </p:spPr>
        <p:txBody>
          <a:bodyPr/>
          <a:lstStyle/>
          <a:p>
            <a:r>
              <a:rPr lang="en-US" smtClean="0">
                <a:solidFill>
                  <a:srgbClr val="FFFF00"/>
                </a:solidFill>
              </a:rPr>
              <a:t>What ideas do you have about managing secondary trauma?</a:t>
            </a:r>
            <a:r>
              <a:rPr lang="en-US" smtClean="0"/>
              <a:t/>
            </a:r>
            <a:br>
              <a:rPr lang="en-US" smtClean="0"/>
            </a:br>
            <a:endParaRPr lang="en-US" smtClean="0"/>
          </a:p>
        </p:txBody>
      </p:sp>
      <p:pic>
        <p:nvPicPr>
          <p:cNvPr id="74754" name="Picture 4" descr="C:\Documents and Settings\ndrane\Local Settings\Temporary Internet Files\Content.IE5\JX900ML3\MC900215021[1].wmf"/>
          <p:cNvPicPr>
            <a:picLocks noChangeAspect="1" noChangeArrowheads="1"/>
          </p:cNvPicPr>
          <p:nvPr/>
        </p:nvPicPr>
        <p:blipFill>
          <a:blip r:embed="rId3" cstate="print"/>
          <a:srcRect/>
          <a:stretch>
            <a:fillRect/>
          </a:stretch>
        </p:blipFill>
        <p:spPr bwMode="auto">
          <a:xfrm>
            <a:off x="3886200" y="3429000"/>
            <a:ext cx="1349375" cy="1785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txBox="1">
            <a:spLocks noGrp="1" noChangeArrowheads="1"/>
          </p:cNvSpPr>
          <p:nvPr>
            <p:ph type="title"/>
          </p:nvPr>
        </p:nvSpPr>
        <p:spPr>
          <a:xfrm>
            <a:off x="1066800" y="0"/>
            <a:ext cx="7543800" cy="620713"/>
          </a:xfrm>
        </p:spPr>
        <p:txBody>
          <a:bodyPr/>
          <a:lstStyle/>
          <a:p>
            <a:r>
              <a:rPr lang="en-US" smtClean="0">
                <a:solidFill>
                  <a:srgbClr val="FFFF00"/>
                </a:solidFill>
              </a:rPr>
              <a:t>The </a:t>
            </a:r>
            <a:r>
              <a:rPr lang="en-US" u="sng" smtClean="0">
                <a:solidFill>
                  <a:srgbClr val="FFFF00"/>
                </a:solidFill>
              </a:rPr>
              <a:t>GOOD</a:t>
            </a:r>
            <a:r>
              <a:rPr lang="en-US" smtClean="0">
                <a:solidFill>
                  <a:srgbClr val="FFFF00"/>
                </a:solidFill>
              </a:rPr>
              <a:t> News</a:t>
            </a:r>
          </a:p>
        </p:txBody>
      </p:sp>
      <p:sp>
        <p:nvSpPr>
          <p:cNvPr id="17411" name="Rectangle 3"/>
          <p:cNvSpPr>
            <a:spLocks noGrp="1" noChangeArrowheads="1"/>
          </p:cNvSpPr>
          <p:nvPr>
            <p:ph idx="1"/>
          </p:nvPr>
        </p:nvSpPr>
        <p:spPr>
          <a:xfrm>
            <a:off x="0" y="914400"/>
            <a:ext cx="8839200" cy="5287963"/>
          </a:xfrm>
        </p:spPr>
        <p:txBody>
          <a:bodyPr/>
          <a:lstStyle/>
          <a:p>
            <a:pPr>
              <a:lnSpc>
                <a:spcPct val="80000"/>
              </a:lnSpc>
              <a:defRPr/>
            </a:pPr>
            <a:r>
              <a:rPr lang="en-US" sz="2800" dirty="0" smtClean="0">
                <a:latin typeface="+mj-lt"/>
              </a:rPr>
              <a:t>While doing work involving traumatic stresses can be difficult and painful, it can also be profoundly rewarding, and can do enormous good.  Just being a caring listener is a profound gift to survivors.</a:t>
            </a:r>
          </a:p>
          <a:p>
            <a:pPr>
              <a:lnSpc>
                <a:spcPct val="80000"/>
              </a:lnSpc>
              <a:defRPr/>
            </a:pPr>
            <a:endParaRPr lang="en-US" sz="2800" dirty="0" smtClean="0">
              <a:latin typeface="+mj-lt"/>
            </a:endParaRPr>
          </a:p>
          <a:p>
            <a:pPr>
              <a:lnSpc>
                <a:spcPct val="80000"/>
              </a:lnSpc>
              <a:defRPr/>
            </a:pPr>
            <a:r>
              <a:rPr lang="en-US" sz="2800" dirty="0" smtClean="0">
                <a:latin typeface="+mj-lt"/>
              </a:rPr>
              <a:t>Your struggles with painful material show you are empathically connected and you are humanly alive.  </a:t>
            </a:r>
          </a:p>
          <a:p>
            <a:pPr marL="252412" indent="0">
              <a:lnSpc>
                <a:spcPct val="80000"/>
              </a:lnSpc>
              <a:buFont typeface="Times New Roman" pitchFamily="18" charset="0"/>
              <a:buNone/>
              <a:defRPr/>
            </a:pPr>
            <a:r>
              <a:rPr lang="en-US" sz="2800" dirty="0" smtClean="0">
                <a:latin typeface="+mj-lt"/>
              </a:rPr>
              <a:t> THE WORLD NEEDS THIS!</a:t>
            </a:r>
          </a:p>
          <a:p>
            <a:pPr>
              <a:lnSpc>
                <a:spcPct val="80000"/>
              </a:lnSpc>
              <a:defRPr/>
            </a:pPr>
            <a:endParaRPr lang="en-US" sz="2800" dirty="0" smtClean="0">
              <a:latin typeface="+mj-lt"/>
            </a:endParaRPr>
          </a:p>
          <a:p>
            <a:pPr>
              <a:lnSpc>
                <a:spcPct val="80000"/>
              </a:lnSpc>
              <a:defRPr/>
            </a:pPr>
            <a:r>
              <a:rPr lang="en-US" sz="2800" dirty="0" smtClean="0">
                <a:latin typeface="+mj-lt"/>
              </a:rPr>
              <a:t>Being a “compassionate witness” to suffering helps both the sufferer and society, and furthers justice, which heals both parties and society</a:t>
            </a:r>
          </a:p>
          <a:p>
            <a:pPr lvl="1" indent="0">
              <a:lnSpc>
                <a:spcPct val="80000"/>
              </a:lnSpc>
              <a:buFont typeface="Arial" charset="0"/>
              <a:buNone/>
              <a:defRPr/>
            </a:pPr>
            <a:r>
              <a:rPr lang="en-US" sz="1800" i="1" dirty="0" smtClean="0"/>
              <a:t>See </a:t>
            </a:r>
            <a:r>
              <a:rPr lang="en-US" sz="1800" dirty="0" smtClean="0"/>
              <a:t>Ann Freedman, “Fact-Finding in Civil Domestic Violence Cases:  Secondary Traumatic Stress and the Need for Compassionate Witnesses,” 11 A.U. J. of Gender, Soc. Pol. &amp; Law 567 (2003)</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txBox="1">
            <a:spLocks noGrp="1"/>
          </p:cNvSpPr>
          <p:nvPr>
            <p:ph type="ctrTitle"/>
          </p:nvPr>
        </p:nvSpPr>
        <p:spPr>
          <a:xfrm>
            <a:off x="685800" y="1295400"/>
            <a:ext cx="7772400" cy="1290638"/>
          </a:xfrm>
        </p:spPr>
        <p:txBody>
          <a:bodyPr/>
          <a:lstStyle/>
          <a:p>
            <a:r>
              <a:rPr lang="en-US" smtClean="0">
                <a:solidFill>
                  <a:srgbClr val="FFFF00"/>
                </a:solidFill>
              </a:rPr>
              <a:t>QUESTIONS AND COMMENTS?</a:t>
            </a:r>
          </a:p>
        </p:txBody>
      </p:sp>
      <p:pic>
        <p:nvPicPr>
          <p:cNvPr id="78850" name="Picture 3" descr="C:\Documents and Settings\ndrane\Local Settings\Temporary Internet Files\Content.IE5\2FEFUZ2J\MC900237869[1].wmf"/>
          <p:cNvPicPr>
            <a:picLocks noChangeAspect="1" noChangeArrowheads="1"/>
          </p:cNvPicPr>
          <p:nvPr/>
        </p:nvPicPr>
        <p:blipFill>
          <a:blip r:embed="rId2" cstate="print"/>
          <a:srcRect/>
          <a:stretch>
            <a:fillRect/>
          </a:stretch>
        </p:blipFill>
        <p:spPr bwMode="auto">
          <a:xfrm>
            <a:off x="3581400" y="2971800"/>
            <a:ext cx="1974850" cy="1589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txBox="1">
            <a:spLocks noGrp="1"/>
          </p:cNvSpPr>
          <p:nvPr>
            <p:ph type="title"/>
          </p:nvPr>
        </p:nvSpPr>
        <p:spPr>
          <a:xfrm>
            <a:off x="190500" y="374650"/>
            <a:ext cx="8675688" cy="1341438"/>
          </a:xfrm>
        </p:spPr>
        <p:txBody>
          <a:bodyPr/>
          <a:lstStyle/>
          <a:p>
            <a:r>
              <a:rPr lang="en-US" smtClean="0">
                <a:solidFill>
                  <a:srgbClr val="FFFF00"/>
                </a:solidFill>
              </a:rPr>
              <a:t>THANK YOU FOR THE </a:t>
            </a:r>
            <a:br>
              <a:rPr lang="en-US" smtClean="0">
                <a:solidFill>
                  <a:srgbClr val="FFFF00"/>
                </a:solidFill>
              </a:rPr>
            </a:br>
            <a:r>
              <a:rPr lang="en-US" smtClean="0">
                <a:solidFill>
                  <a:srgbClr val="FFFF00"/>
                </a:solidFill>
              </a:rPr>
              <a:t>WORK THAT YOU DO</a:t>
            </a:r>
          </a:p>
        </p:txBody>
      </p:sp>
      <p:sp>
        <p:nvSpPr>
          <p:cNvPr id="3" name="Content Placeholder 2"/>
          <p:cNvSpPr>
            <a:spLocks noGrp="1"/>
          </p:cNvSpPr>
          <p:nvPr>
            <p:ph idx="1"/>
          </p:nvPr>
        </p:nvSpPr>
        <p:spPr>
          <a:xfrm>
            <a:off x="228600" y="1981200"/>
            <a:ext cx="8677275" cy="4213225"/>
          </a:xfrm>
        </p:spPr>
        <p:txBody>
          <a:bodyPr/>
          <a:lstStyle/>
          <a:p>
            <a:pPr>
              <a:defRPr/>
            </a:pPr>
            <a:r>
              <a:rPr lang="en-US" sz="2400" b="1" dirty="0" smtClean="0">
                <a:latin typeface="+mj-lt"/>
              </a:rPr>
              <a:t>Joan Meier, GWU Law School and DV LEAP</a:t>
            </a:r>
          </a:p>
          <a:p>
            <a:pPr lvl="2">
              <a:defRPr/>
            </a:pPr>
            <a:r>
              <a:rPr lang="en-US" sz="2400" dirty="0" smtClean="0"/>
              <a:t>202-994-2278 </a:t>
            </a:r>
          </a:p>
          <a:p>
            <a:pPr lvl="2">
              <a:defRPr/>
            </a:pPr>
            <a:r>
              <a:rPr lang="en-US" sz="2400" dirty="0" smtClean="0"/>
              <a:t>jmeier@law.gwu.edu </a:t>
            </a:r>
          </a:p>
          <a:p>
            <a:pPr>
              <a:defRPr/>
            </a:pPr>
            <a:r>
              <a:rPr lang="en-US" sz="2400" b="1" dirty="0" smtClean="0">
                <a:latin typeface="+mj-lt"/>
              </a:rPr>
              <a:t>Margot Richters</a:t>
            </a:r>
          </a:p>
          <a:p>
            <a:pPr lvl="2">
              <a:defRPr/>
            </a:pPr>
            <a:r>
              <a:rPr lang="en-US" sz="2400" dirty="0" smtClean="0"/>
              <a:t>301-315-0915</a:t>
            </a:r>
          </a:p>
          <a:p>
            <a:pPr lvl="2">
              <a:defRPr/>
            </a:pPr>
            <a:r>
              <a:rPr lang="en-US" sz="2400" dirty="0" smtClean="0"/>
              <a:t>mlrichters@gmail.com </a:t>
            </a:r>
          </a:p>
          <a:p>
            <a:pPr>
              <a:defRPr/>
            </a:pPr>
            <a:r>
              <a:rPr lang="en-US" sz="2400" b="1" dirty="0" smtClean="0">
                <a:latin typeface="+mj-lt"/>
              </a:rPr>
              <a:t>Nancy Drane, Children’s Law Center</a:t>
            </a:r>
          </a:p>
          <a:p>
            <a:pPr lvl="2">
              <a:defRPr/>
            </a:pPr>
            <a:r>
              <a:rPr lang="en-US" sz="2400" dirty="0" smtClean="0"/>
              <a:t>202-467-4900 ext. 502</a:t>
            </a:r>
          </a:p>
          <a:p>
            <a:pPr lvl="2">
              <a:defRPr/>
            </a:pPr>
            <a:r>
              <a:rPr lang="en-US" sz="2400" dirty="0" smtClean="0"/>
              <a:t>ndrane@childrenslawcenter.org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txBox="1">
            <a:spLocks noGrp="1" noChangeArrowheads="1"/>
          </p:cNvSpPr>
          <p:nvPr>
            <p:ph type="title"/>
          </p:nvPr>
        </p:nvSpPr>
        <p:spPr>
          <a:xfrm>
            <a:off x="228600" y="544513"/>
            <a:ext cx="8675688" cy="615950"/>
          </a:xfrm>
        </p:spPr>
        <p:txBody>
          <a:bodyPr/>
          <a:lstStyle/>
          <a:p>
            <a:pPr indent="0" defTabSz="381000" eaLnBrk="1" hangingPunct="1">
              <a:lnSpc>
                <a:spcPct val="100000"/>
              </a:lnSpc>
              <a:buClr>
                <a:srgbClr val="FFFFFF"/>
              </a:buClr>
            </a:pPr>
            <a:r>
              <a:rPr lang="en-US" smtClean="0">
                <a:solidFill>
                  <a:srgbClr val="FFFF00"/>
                </a:solidFill>
                <a:cs typeface="Arial" charset="0"/>
              </a:rPr>
              <a:t>What’s in a name?</a:t>
            </a:r>
          </a:p>
        </p:txBody>
      </p:sp>
      <p:sp>
        <p:nvSpPr>
          <p:cNvPr id="2051" name="Rectangle 3"/>
          <p:cNvSpPr txBox="1">
            <a:spLocks noGrp="1" noChangeArrowheads="1"/>
          </p:cNvSpPr>
          <p:nvPr>
            <p:ph type="body" idx="1"/>
          </p:nvPr>
        </p:nvSpPr>
        <p:spPr>
          <a:xfrm>
            <a:off x="650875" y="1630363"/>
            <a:ext cx="8813800" cy="4629150"/>
          </a:xfrm>
        </p:spPr>
        <p:txBody>
          <a:bodyPr/>
          <a:lstStyle/>
          <a:p>
            <a:pPr marL="0" indent="173038" defTabSz="381000" eaLnBrk="1" hangingPunct="1">
              <a:lnSpc>
                <a:spcPct val="100000"/>
              </a:lnSpc>
              <a:buFont typeface="Times New Roman"/>
              <a:buChar char="▪"/>
              <a:defRPr/>
            </a:pPr>
            <a:r>
              <a:rPr lang="en-US" dirty="0" smtClean="0">
                <a:latin typeface="+mj-lt"/>
              </a:rPr>
              <a:t>Shell shocked</a:t>
            </a:r>
          </a:p>
          <a:p>
            <a:pPr marL="0" indent="173038" defTabSz="381000" eaLnBrk="1" hangingPunct="1">
              <a:lnSpc>
                <a:spcPct val="100000"/>
              </a:lnSpc>
              <a:buFont typeface="Times New Roman"/>
              <a:buChar char="▪"/>
              <a:defRPr/>
            </a:pPr>
            <a:r>
              <a:rPr lang="en-US" dirty="0" smtClean="0">
                <a:latin typeface="+mj-lt"/>
              </a:rPr>
              <a:t>Combat stress</a:t>
            </a:r>
          </a:p>
          <a:p>
            <a:pPr marL="0" indent="173038" defTabSz="381000" eaLnBrk="1" hangingPunct="1">
              <a:lnSpc>
                <a:spcPct val="100000"/>
              </a:lnSpc>
              <a:buFont typeface="Times New Roman"/>
              <a:buChar char="▪"/>
              <a:defRPr/>
            </a:pPr>
            <a:r>
              <a:rPr lang="en-US" dirty="0" smtClean="0">
                <a:latin typeface="+mj-lt"/>
              </a:rPr>
              <a:t>Battle neurosis</a:t>
            </a:r>
          </a:p>
          <a:p>
            <a:pPr marL="0" indent="173038" defTabSz="381000" eaLnBrk="1" hangingPunct="1">
              <a:lnSpc>
                <a:spcPct val="100000"/>
              </a:lnSpc>
              <a:buFont typeface="Times New Roman"/>
              <a:buChar char="▪"/>
              <a:defRPr/>
            </a:pPr>
            <a:r>
              <a:rPr lang="en-US" dirty="0" smtClean="0">
                <a:latin typeface="+mj-lt"/>
              </a:rPr>
              <a:t>Burnout</a:t>
            </a:r>
          </a:p>
          <a:p>
            <a:pPr marL="0" indent="173038" defTabSz="381000" eaLnBrk="1" hangingPunct="1">
              <a:lnSpc>
                <a:spcPct val="100000"/>
              </a:lnSpc>
              <a:buFont typeface="Times New Roman"/>
              <a:buChar char="▪"/>
              <a:defRPr/>
            </a:pPr>
            <a:r>
              <a:rPr lang="en-US" dirty="0" smtClean="0">
                <a:latin typeface="+mj-lt"/>
              </a:rPr>
              <a:t>Compassion fatigue</a:t>
            </a:r>
          </a:p>
          <a:p>
            <a:pPr marL="0" indent="173038" defTabSz="381000" eaLnBrk="1" hangingPunct="1">
              <a:lnSpc>
                <a:spcPct val="100000"/>
              </a:lnSpc>
              <a:buFont typeface="Times New Roman"/>
              <a:buChar char="▪"/>
              <a:defRPr/>
            </a:pPr>
            <a:r>
              <a:rPr lang="en-US" dirty="0" smtClean="0">
                <a:latin typeface="+mj-lt"/>
              </a:rPr>
              <a:t>Vicarious trauma</a:t>
            </a:r>
          </a:p>
          <a:p>
            <a:pPr marL="0" indent="173038" defTabSz="381000" eaLnBrk="1" hangingPunct="1">
              <a:lnSpc>
                <a:spcPct val="100000"/>
              </a:lnSpc>
              <a:buFont typeface="Times New Roman"/>
              <a:buChar char="▪"/>
              <a:defRPr/>
            </a:pPr>
            <a:r>
              <a:rPr lang="en-US" dirty="0" smtClean="0">
                <a:latin typeface="+mj-lt"/>
              </a:rPr>
              <a:t>Secondary traumatic stress</a:t>
            </a:r>
          </a:p>
          <a:p>
            <a:pPr marL="0" indent="173038" defTabSz="381000" eaLnBrk="1" hangingPunct="1">
              <a:lnSpc>
                <a:spcPct val="100000"/>
              </a:lnSpc>
              <a:buFont typeface="Times New Roman"/>
              <a:buChar char="▪"/>
              <a:defRPr/>
            </a:pPr>
            <a:endParaRPr lang="en-US" dirty="0" smtClean="0"/>
          </a:p>
        </p:txBody>
      </p:sp>
    </p:spTree>
  </p:cSld>
  <p:clrMapOvr>
    <a:masterClrMapping/>
  </p:clrMapOvr>
  <p:transition spd="med" advClick="0">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txBox="1">
            <a:spLocks noGrp="1" noChangeArrowheads="1"/>
          </p:cNvSpPr>
          <p:nvPr>
            <p:ph type="title"/>
          </p:nvPr>
        </p:nvSpPr>
        <p:spPr>
          <a:xfrm>
            <a:off x="228600" y="0"/>
            <a:ext cx="8675688" cy="615950"/>
          </a:xfrm>
        </p:spPr>
        <p:txBody>
          <a:bodyPr/>
          <a:lstStyle/>
          <a:p>
            <a:pPr indent="0" defTabSz="381000" eaLnBrk="1" hangingPunct="1">
              <a:lnSpc>
                <a:spcPct val="100000"/>
              </a:lnSpc>
              <a:buClr>
                <a:srgbClr val="FFFFFF"/>
              </a:buClr>
            </a:pPr>
            <a:r>
              <a:rPr lang="en-US" smtClean="0">
                <a:solidFill>
                  <a:srgbClr val="FFFF00"/>
                </a:solidFill>
                <a:cs typeface="Arial" charset="0"/>
              </a:rPr>
              <a:t>Stress Basics</a:t>
            </a:r>
          </a:p>
        </p:txBody>
      </p:sp>
      <p:sp>
        <p:nvSpPr>
          <p:cNvPr id="20482" name="Rectangle 3"/>
          <p:cNvSpPr txBox="1">
            <a:spLocks noGrp="1" noChangeArrowheads="1"/>
          </p:cNvSpPr>
          <p:nvPr>
            <p:ph type="body" idx="1"/>
          </p:nvPr>
        </p:nvSpPr>
        <p:spPr>
          <a:xfrm>
            <a:off x="228600" y="838200"/>
            <a:ext cx="8470900" cy="5638800"/>
          </a:xfrm>
        </p:spPr>
        <p:txBody>
          <a:bodyPr/>
          <a:lstStyle/>
          <a:p>
            <a:pPr marL="0" indent="220663" defTabSz="381000" eaLnBrk="1" hangingPunct="1">
              <a:lnSpc>
                <a:spcPct val="100000"/>
              </a:lnSpc>
            </a:pPr>
            <a:r>
              <a:rPr lang="en-US" smtClean="0">
                <a:latin typeface="Arial" charset="0"/>
                <a:cs typeface="Arial" charset="0"/>
              </a:rPr>
              <a:t>Stress is a normal physical response to events that make you feel threatened or upset your balance in some way.</a:t>
            </a:r>
          </a:p>
          <a:p>
            <a:pPr marL="0" indent="220663" defTabSz="381000" eaLnBrk="1" hangingPunct="1">
              <a:lnSpc>
                <a:spcPct val="100000"/>
              </a:lnSpc>
            </a:pPr>
            <a:r>
              <a:rPr lang="en-US" smtClean="0">
                <a:latin typeface="Arial" charset="0"/>
                <a:cs typeface="Arial" charset="0"/>
              </a:rPr>
              <a:t>The stress response is the body’s way of protecting 	you.</a:t>
            </a:r>
          </a:p>
          <a:p>
            <a:pPr marL="0" indent="220663" defTabSz="381000" eaLnBrk="1" hangingPunct="1">
              <a:lnSpc>
                <a:spcPct val="100000"/>
              </a:lnSpc>
            </a:pPr>
            <a:r>
              <a:rPr lang="en-US" smtClean="0">
                <a:latin typeface="Arial" charset="0"/>
                <a:cs typeface="Arial" charset="0"/>
              </a:rPr>
              <a:t>When working properly, it helps you stay focused, energetic, and alert</a:t>
            </a:r>
          </a:p>
          <a:p>
            <a:pPr marL="0" indent="220663" defTabSz="381000" eaLnBrk="1" hangingPunct="1">
              <a:lnSpc>
                <a:spcPct val="100000"/>
              </a:lnSpc>
            </a:pPr>
            <a:r>
              <a:rPr lang="en-US" smtClean="0">
                <a:latin typeface="Arial" charset="0"/>
                <a:cs typeface="Arial" charset="0"/>
              </a:rPr>
              <a:t>Your body doesn’t recognize the difference between psychological and physical stressors</a:t>
            </a:r>
          </a:p>
        </p:txBody>
      </p:sp>
    </p:spTree>
  </p:cSld>
  <p:clrMapOvr>
    <a:masterClrMapping/>
  </p:clrMapOvr>
  <p:transition spd="med" advClick="0">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txBox="1">
            <a:spLocks noGrp="1" noChangeArrowheads="1"/>
          </p:cNvSpPr>
          <p:nvPr>
            <p:ph type="title"/>
          </p:nvPr>
        </p:nvSpPr>
        <p:spPr>
          <a:xfrm>
            <a:off x="228600" y="0"/>
            <a:ext cx="8675688" cy="615950"/>
          </a:xfrm>
        </p:spPr>
        <p:txBody>
          <a:bodyPr/>
          <a:lstStyle/>
          <a:p>
            <a:pPr indent="0" defTabSz="381000" eaLnBrk="1" hangingPunct="1">
              <a:lnSpc>
                <a:spcPct val="100000"/>
              </a:lnSpc>
              <a:buClr>
                <a:srgbClr val="FFFFFF"/>
              </a:buClr>
            </a:pPr>
            <a:r>
              <a:rPr lang="en-US" smtClean="0">
                <a:solidFill>
                  <a:srgbClr val="FFFF00"/>
                </a:solidFill>
                <a:cs typeface="Arial" charset="0"/>
              </a:rPr>
              <a:t>Trauma Basics</a:t>
            </a:r>
          </a:p>
        </p:txBody>
      </p:sp>
      <p:sp>
        <p:nvSpPr>
          <p:cNvPr id="22530" name="Rectangle 3"/>
          <p:cNvSpPr txBox="1">
            <a:spLocks noGrp="1" noChangeArrowheads="1"/>
          </p:cNvSpPr>
          <p:nvPr>
            <p:ph type="body" idx="1"/>
          </p:nvPr>
        </p:nvSpPr>
        <p:spPr>
          <a:xfrm>
            <a:off x="228600" y="990600"/>
            <a:ext cx="8610600" cy="4222750"/>
          </a:xfrm>
        </p:spPr>
        <p:txBody>
          <a:bodyPr/>
          <a:lstStyle/>
          <a:p>
            <a:pPr marL="0" indent="173038" defTabSz="381000" eaLnBrk="1" hangingPunct="1">
              <a:lnSpc>
                <a:spcPct val="100000"/>
              </a:lnSpc>
            </a:pPr>
            <a:r>
              <a:rPr lang="en-US" sz="2800" smtClean="0">
                <a:latin typeface="Arial" charset="0"/>
                <a:cs typeface="Arial" charset="0"/>
              </a:rPr>
              <a:t>Trauma is a psychologically distressing event that is outside the range of normal human experience</a:t>
            </a:r>
          </a:p>
          <a:p>
            <a:pPr marL="0" indent="173038" defTabSz="381000" eaLnBrk="1" hangingPunct="1">
              <a:lnSpc>
                <a:spcPct val="100000"/>
              </a:lnSpc>
            </a:pPr>
            <a:r>
              <a:rPr lang="en-US" sz="2800" smtClean="0">
                <a:latin typeface="Arial" charset="0"/>
                <a:cs typeface="Arial" charset="0"/>
              </a:rPr>
              <a:t>Trauma involves intense fear, terror and     helplessness</a:t>
            </a:r>
          </a:p>
          <a:p>
            <a:pPr marL="0" indent="173038" defTabSz="381000" eaLnBrk="1" hangingPunct="1">
              <a:lnSpc>
                <a:spcPct val="100000"/>
              </a:lnSpc>
            </a:pPr>
            <a:r>
              <a:rPr lang="en-US" sz="2800" smtClean="0">
                <a:latin typeface="Arial" charset="0"/>
                <a:cs typeface="Arial" charset="0"/>
              </a:rPr>
              <a:t>Trauma leads to changes in thinking, feeling and behavior</a:t>
            </a:r>
          </a:p>
          <a:p>
            <a:pPr marL="0" indent="173038" defTabSz="381000" eaLnBrk="1" hangingPunct="1">
              <a:lnSpc>
                <a:spcPct val="100000"/>
              </a:lnSpc>
            </a:pPr>
            <a:r>
              <a:rPr lang="en-US" sz="2800" smtClean="0">
                <a:latin typeface="Arial" charset="0"/>
                <a:cs typeface="Arial" charset="0"/>
              </a:rPr>
              <a:t>The experience triggers a “fight or flight” reaction</a:t>
            </a:r>
          </a:p>
          <a:p>
            <a:pPr marL="0" indent="173038" defTabSz="381000" eaLnBrk="1" hangingPunct="1">
              <a:lnSpc>
                <a:spcPct val="100000"/>
              </a:lnSpc>
            </a:pPr>
            <a:r>
              <a:rPr lang="en-US" sz="2800" smtClean="0">
                <a:latin typeface="Arial" charset="0"/>
                <a:cs typeface="Arial" charset="0"/>
              </a:rPr>
              <a:t>Processing narrows to non-verbal information such as sights, sounds, smells, physical sensations</a:t>
            </a:r>
          </a:p>
        </p:txBody>
      </p:sp>
    </p:spTree>
  </p:cSld>
  <p:clrMapOvr>
    <a:masterClrMapping/>
  </p:clrMapOvr>
  <p:transition spd="med" advClick="0">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txBox="1">
            <a:spLocks noGrp="1" noChangeArrowheads="1"/>
          </p:cNvSpPr>
          <p:nvPr>
            <p:ph type="title"/>
          </p:nvPr>
        </p:nvSpPr>
        <p:spPr>
          <a:xfrm>
            <a:off x="152400" y="304800"/>
            <a:ext cx="8675688" cy="615950"/>
          </a:xfrm>
        </p:spPr>
        <p:txBody>
          <a:bodyPr/>
          <a:lstStyle/>
          <a:p>
            <a:pPr indent="0" defTabSz="381000" eaLnBrk="1" hangingPunct="1">
              <a:lnSpc>
                <a:spcPct val="100000"/>
              </a:lnSpc>
              <a:buClr>
                <a:srgbClr val="FFFFFF"/>
              </a:buClr>
            </a:pPr>
            <a:r>
              <a:rPr lang="en-US" smtClean="0">
                <a:solidFill>
                  <a:srgbClr val="FFFF00"/>
                </a:solidFill>
                <a:cs typeface="Arial" charset="0"/>
              </a:rPr>
              <a:t>Burnout</a:t>
            </a:r>
            <a:r>
              <a:rPr lang="en-US" sz="3900" smtClean="0">
                <a:solidFill>
                  <a:srgbClr val="FFFF00"/>
                </a:solidFill>
                <a:cs typeface="Arial" charset="0"/>
              </a:rPr>
              <a:t> </a:t>
            </a:r>
          </a:p>
        </p:txBody>
      </p:sp>
      <p:sp>
        <p:nvSpPr>
          <p:cNvPr id="24578" name="Rectangle 3"/>
          <p:cNvSpPr txBox="1">
            <a:spLocks noGrp="1" noChangeArrowheads="1"/>
          </p:cNvSpPr>
          <p:nvPr>
            <p:ph type="body" idx="1"/>
          </p:nvPr>
        </p:nvSpPr>
        <p:spPr>
          <a:xfrm>
            <a:off x="319088" y="1295400"/>
            <a:ext cx="8824912" cy="4727575"/>
          </a:xfrm>
        </p:spPr>
        <p:txBody>
          <a:bodyPr/>
          <a:lstStyle/>
          <a:p>
            <a:pPr marL="0" indent="173038" defTabSz="381000" eaLnBrk="1" hangingPunct="1">
              <a:lnSpc>
                <a:spcPct val="100000"/>
              </a:lnSpc>
            </a:pPr>
            <a:r>
              <a:rPr lang="en-US" smtClean="0">
                <a:latin typeface="Arial" charset="0"/>
                <a:cs typeface="Arial" charset="0"/>
              </a:rPr>
              <a:t>Emotional, psychological and physical exhaustion caused by long term involvement in emotionally demanding work</a:t>
            </a:r>
          </a:p>
          <a:p>
            <a:pPr marL="0" indent="173038" defTabSz="381000" eaLnBrk="1" hangingPunct="1">
              <a:lnSpc>
                <a:spcPct val="100000"/>
              </a:lnSpc>
            </a:pPr>
            <a:r>
              <a:rPr lang="en-US" smtClean="0">
                <a:latin typeface="Arial" charset="0"/>
                <a:cs typeface="Arial" charset="0"/>
              </a:rPr>
              <a:t>Progressive process</a:t>
            </a:r>
          </a:p>
          <a:p>
            <a:pPr marL="0" indent="173038" defTabSz="381000" eaLnBrk="1" hangingPunct="1">
              <a:lnSpc>
                <a:spcPct val="100000"/>
              </a:lnSpc>
            </a:pPr>
            <a:r>
              <a:rPr lang="en-US" smtClean="0">
                <a:latin typeface="Arial" charset="0"/>
                <a:cs typeface="Arial" charset="0"/>
              </a:rPr>
              <a:t>Sense of personal accomplishment seems to mitigate the development of burnout</a:t>
            </a:r>
          </a:p>
          <a:p>
            <a:pPr marL="0" indent="173038" defTabSz="381000" eaLnBrk="1" hangingPunct="1">
              <a:lnSpc>
                <a:spcPct val="100000"/>
              </a:lnSpc>
            </a:pPr>
            <a:r>
              <a:rPr lang="en-US" smtClean="0">
                <a:latin typeface="Arial" charset="0"/>
                <a:cs typeface="Arial" charset="0"/>
              </a:rPr>
              <a:t>People with high expectations for positive outcomes may be at greater risk because they may work harder to achieve goals</a:t>
            </a:r>
          </a:p>
        </p:txBody>
      </p:sp>
    </p:spTree>
  </p:cSld>
  <p:clrMapOvr>
    <a:masterClrMapping/>
  </p:clrMapOvr>
  <p:transition spd="med" advClick="0">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txBox="1">
            <a:spLocks noGrp="1" noChangeArrowheads="1"/>
          </p:cNvSpPr>
          <p:nvPr>
            <p:ph type="title"/>
          </p:nvPr>
        </p:nvSpPr>
        <p:spPr>
          <a:xfrm>
            <a:off x="228600" y="0"/>
            <a:ext cx="8675688" cy="615950"/>
          </a:xfrm>
        </p:spPr>
        <p:txBody>
          <a:bodyPr/>
          <a:lstStyle/>
          <a:p>
            <a:pPr indent="0" defTabSz="381000" eaLnBrk="1" hangingPunct="1">
              <a:lnSpc>
                <a:spcPct val="100000"/>
              </a:lnSpc>
              <a:buClr>
                <a:srgbClr val="FFFFFF"/>
              </a:buClr>
            </a:pPr>
            <a:r>
              <a:rPr lang="en-US" smtClean="0">
                <a:solidFill>
                  <a:srgbClr val="FFFF00"/>
                </a:solidFill>
                <a:cs typeface="Arial" charset="0"/>
              </a:rPr>
              <a:t>Vicarious Traumatization</a:t>
            </a:r>
          </a:p>
        </p:txBody>
      </p:sp>
      <p:sp>
        <p:nvSpPr>
          <p:cNvPr id="26626" name="Rectangle 3"/>
          <p:cNvSpPr txBox="1">
            <a:spLocks noGrp="1" noChangeArrowheads="1"/>
          </p:cNvSpPr>
          <p:nvPr>
            <p:ph type="body" idx="1"/>
          </p:nvPr>
        </p:nvSpPr>
        <p:spPr>
          <a:xfrm>
            <a:off x="228600" y="914400"/>
            <a:ext cx="8915400" cy="5121275"/>
          </a:xfrm>
        </p:spPr>
        <p:txBody>
          <a:bodyPr/>
          <a:lstStyle/>
          <a:p>
            <a:pPr marL="0" indent="173038" defTabSz="381000" eaLnBrk="1" hangingPunct="1">
              <a:lnSpc>
                <a:spcPct val="100000"/>
              </a:lnSpc>
            </a:pPr>
            <a:r>
              <a:rPr lang="en-US" smtClean="0">
                <a:latin typeface="Arial" charset="0"/>
                <a:cs typeface="Arial" charset="0"/>
              </a:rPr>
              <a:t>Caused by exposure to victim’s traumatic stories</a:t>
            </a:r>
          </a:p>
          <a:p>
            <a:pPr marL="0" indent="173038" defTabSz="381000" eaLnBrk="1" hangingPunct="1">
              <a:lnSpc>
                <a:spcPct val="100000"/>
              </a:lnSpc>
            </a:pPr>
            <a:r>
              <a:rPr lang="en-US" smtClean="0">
                <a:latin typeface="Arial" charset="0"/>
                <a:cs typeface="Arial" charset="0"/>
              </a:rPr>
              <a:t>Empathic engagement with traumatic material of the 	client causes an internal transformation	</a:t>
            </a:r>
          </a:p>
          <a:p>
            <a:pPr marL="0" indent="173038" defTabSz="381000" eaLnBrk="1" hangingPunct="1">
              <a:lnSpc>
                <a:spcPct val="100000"/>
              </a:lnSpc>
              <a:buFont typeface="Times New Roman" pitchFamily="18" charset="0"/>
              <a:buNone/>
            </a:pPr>
            <a:r>
              <a:rPr lang="en-US" smtClean="0">
                <a:latin typeface="Arial" charset="0"/>
                <a:cs typeface="Arial" charset="0"/>
              </a:rPr>
              <a:t>		- </a:t>
            </a:r>
            <a:r>
              <a:rPr lang="en-US" sz="2400" smtClean="0">
                <a:latin typeface="Arial" charset="0"/>
                <a:cs typeface="Arial" charset="0"/>
              </a:rPr>
              <a:t>Can affect personal schemas regarding trust, safety, 				power, intimacy, control, esteem</a:t>
            </a:r>
          </a:p>
          <a:p>
            <a:pPr marL="0" indent="173038" defTabSz="381000" eaLnBrk="1" hangingPunct="1">
              <a:lnSpc>
                <a:spcPct val="100000"/>
              </a:lnSpc>
              <a:buFont typeface="Times New Roman" pitchFamily="18" charset="0"/>
              <a:buNone/>
            </a:pPr>
            <a:r>
              <a:rPr lang="en-US" sz="2400" smtClean="0">
                <a:latin typeface="Arial" charset="0"/>
                <a:cs typeface="Arial" charset="0"/>
              </a:rPr>
              <a:t>		-  Can impact sense of self, world view, spirituality, affect 			tolerance, interpersonal relationships</a:t>
            </a:r>
          </a:p>
          <a:p>
            <a:pPr marL="0" indent="173038" defTabSz="381000" eaLnBrk="1" hangingPunct="1">
              <a:lnSpc>
                <a:spcPct val="100000"/>
              </a:lnSpc>
            </a:pPr>
            <a:r>
              <a:rPr lang="en-US" smtClean="0">
                <a:latin typeface="Arial" charset="0"/>
                <a:cs typeface="Arial" charset="0"/>
              </a:rPr>
              <a:t>Changes are cumulative and occur over time</a:t>
            </a:r>
          </a:p>
          <a:p>
            <a:pPr marL="0" indent="173038" defTabSz="381000" eaLnBrk="1" hangingPunct="1">
              <a:lnSpc>
                <a:spcPct val="100000"/>
              </a:lnSpc>
            </a:pPr>
            <a:r>
              <a:rPr lang="en-US" smtClean="0">
                <a:latin typeface="Arial" charset="0"/>
                <a:cs typeface="Arial" charset="0"/>
              </a:rPr>
              <a:t>Changes are not pathological but are pervasive</a:t>
            </a:r>
          </a:p>
          <a:p>
            <a:pPr marL="0" indent="173038" defTabSz="381000" eaLnBrk="1" hangingPunct="1">
              <a:lnSpc>
                <a:spcPct val="100000"/>
              </a:lnSpc>
            </a:pPr>
            <a:r>
              <a:rPr lang="en-US" smtClean="0">
                <a:latin typeface="Arial" charset="0"/>
                <a:cs typeface="Arial" charset="0"/>
              </a:rPr>
              <a:t>Best conceptualized as an occupational hazard</a:t>
            </a:r>
          </a:p>
        </p:txBody>
      </p:sp>
    </p:spTree>
  </p:cSld>
  <p:clrMapOvr>
    <a:masterClrMapping/>
  </p:clrMapOvr>
  <p:transition spd="med" advClick="0">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txBox="1">
            <a:spLocks noGrp="1" noChangeArrowheads="1"/>
          </p:cNvSpPr>
          <p:nvPr>
            <p:ph type="title"/>
          </p:nvPr>
        </p:nvSpPr>
        <p:spPr>
          <a:xfrm>
            <a:off x="228600" y="304800"/>
            <a:ext cx="8675688" cy="615950"/>
          </a:xfrm>
        </p:spPr>
        <p:txBody>
          <a:bodyPr/>
          <a:lstStyle/>
          <a:p>
            <a:pPr indent="0" defTabSz="381000" eaLnBrk="1" hangingPunct="1">
              <a:lnSpc>
                <a:spcPct val="100000"/>
              </a:lnSpc>
              <a:buClr>
                <a:srgbClr val="FFFFFF"/>
              </a:buClr>
            </a:pPr>
            <a:r>
              <a:rPr lang="en-US" smtClean="0">
                <a:solidFill>
                  <a:srgbClr val="FFFF00"/>
                </a:solidFill>
                <a:cs typeface="Arial" charset="0"/>
              </a:rPr>
              <a:t>Secondary Traumatic Stress</a:t>
            </a:r>
          </a:p>
        </p:txBody>
      </p:sp>
      <p:sp>
        <p:nvSpPr>
          <p:cNvPr id="28674" name="Rectangle 4"/>
          <p:cNvSpPr txBox="1">
            <a:spLocks noGrp="1" noChangeArrowheads="1"/>
          </p:cNvSpPr>
          <p:nvPr>
            <p:ph type="body" idx="1"/>
          </p:nvPr>
        </p:nvSpPr>
        <p:spPr>
          <a:xfrm>
            <a:off x="304800" y="1066800"/>
            <a:ext cx="8686800" cy="5121275"/>
          </a:xfrm>
        </p:spPr>
        <p:txBody>
          <a:bodyPr/>
          <a:lstStyle/>
          <a:p>
            <a:pPr marL="0" indent="219075" defTabSz="381000" eaLnBrk="1" hangingPunct="1">
              <a:lnSpc>
                <a:spcPct val="100000"/>
              </a:lnSpc>
            </a:pPr>
            <a:r>
              <a:rPr lang="en-US" smtClean="0">
                <a:latin typeface="Arial" charset="0"/>
                <a:cs typeface="Arial" charset="0"/>
              </a:rPr>
              <a:t>Defined as a syndrome that is nearly identical to PTSD except exposure is not directly to a traumatizing event but to knowledge about a traumatizing event experienced by another</a:t>
            </a:r>
          </a:p>
          <a:p>
            <a:pPr marL="0" indent="219075" defTabSz="381000" eaLnBrk="1" hangingPunct="1">
              <a:lnSpc>
                <a:spcPct val="100000"/>
              </a:lnSpc>
            </a:pPr>
            <a:r>
              <a:rPr lang="en-US" smtClean="0">
                <a:latin typeface="Arial" charset="0"/>
                <a:cs typeface="Arial" charset="0"/>
              </a:rPr>
              <a:t>Symptoms include reexperiencing images, numbing and persistent reactivity (heart rate, startle response etc.)</a:t>
            </a:r>
          </a:p>
          <a:p>
            <a:pPr marL="0" indent="219075" defTabSz="381000" eaLnBrk="1" hangingPunct="1">
              <a:lnSpc>
                <a:spcPct val="100000"/>
              </a:lnSpc>
            </a:pPr>
            <a:r>
              <a:rPr lang="en-US" smtClean="0">
                <a:latin typeface="Arial" charset="0"/>
                <a:cs typeface="Arial" charset="0"/>
              </a:rPr>
              <a:t>STS is tied to the adjustment and recovery of the traumatized person; as PTSD resolves, so does the STS</a:t>
            </a:r>
          </a:p>
        </p:txBody>
      </p:sp>
    </p:spTree>
  </p:cSld>
  <p:clrMapOvr>
    <a:masterClrMapping/>
  </p:clrMapOvr>
  <p:transition spd="med" advClick="0">
    <p:cut/>
  </p:transition>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5778</TotalTime>
  <Words>1558</Words>
  <Application>Microsoft Office PowerPoint</Application>
  <PresentationFormat>On-screen Show (4:3)</PresentationFormat>
  <Paragraphs>266</Paragraphs>
  <Slides>36</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Times New Roman</vt:lpstr>
      <vt:lpstr>Calibri</vt:lpstr>
      <vt:lpstr>Wingdings</vt:lpstr>
      <vt:lpstr>Tahoma</vt:lpstr>
      <vt:lpstr>Office Theme</vt:lpstr>
      <vt:lpstr>Sexual Abuse Casework  and Secondary Trauma:  An Occupational Hazard  for Professionals</vt:lpstr>
      <vt:lpstr>Presentation Goals</vt:lpstr>
      <vt:lpstr>OVERVIEW: WHAT IS  SECONDARY TRAUMA?</vt:lpstr>
      <vt:lpstr>What’s in a name?</vt:lpstr>
      <vt:lpstr>Stress Basics</vt:lpstr>
      <vt:lpstr>Trauma Basics</vt:lpstr>
      <vt:lpstr>Burnout </vt:lpstr>
      <vt:lpstr>Vicarious Traumatization</vt:lpstr>
      <vt:lpstr>Secondary Traumatic Stress</vt:lpstr>
      <vt:lpstr>Who is at risk?</vt:lpstr>
      <vt:lpstr>Who is at risk?</vt:lpstr>
      <vt:lpstr>Emotional Symptoms </vt:lpstr>
      <vt:lpstr>Cognitive Symptoms</vt:lpstr>
      <vt:lpstr>Behavioral Symptoms</vt:lpstr>
      <vt:lpstr>Physical Symptoms </vt:lpstr>
      <vt:lpstr>SECONDARY TRAUMA:  AN OCCUPATIONAL HAZARD</vt:lpstr>
      <vt:lpstr>FOR ALL PROFESSIONALS WHO DEAL WITH TRAUMA, VIOLENCE, OR GREAT SUFFERING</vt:lpstr>
      <vt:lpstr>Examples</vt:lpstr>
      <vt:lpstr>What does this have to do with our Ethical and Professional Performance?</vt:lpstr>
      <vt:lpstr>Some Ethical Guidelines to Consider</vt:lpstr>
      <vt:lpstr>Study of DV Judges</vt:lpstr>
      <vt:lpstr>Study of DV/CA Attorneys</vt:lpstr>
      <vt:lpstr>Levin et al Findings, cont’d</vt:lpstr>
      <vt:lpstr> </vt:lpstr>
      <vt:lpstr>Systemic Contributors</vt:lpstr>
      <vt:lpstr> </vt:lpstr>
      <vt:lpstr>Interventions for Disruptions to Sense of Self</vt:lpstr>
      <vt:lpstr>Interventions for Disruptions in Meaning of Life</vt:lpstr>
      <vt:lpstr>Interventions for Disruptions in  Relationships</vt:lpstr>
      <vt:lpstr>Coping Strategies</vt:lpstr>
      <vt:lpstr>Coping Strategies (cont’d)</vt:lpstr>
      <vt:lpstr>Organizational Strategies</vt:lpstr>
      <vt:lpstr>What ideas do you have about managing secondary trauma? </vt:lpstr>
      <vt:lpstr>The GOOD News</vt:lpstr>
      <vt:lpstr>QUESTIONS AND COMMENTS?</vt:lpstr>
      <vt:lpstr>THANK YOU FOR THE  WORK THAT YOU 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Basics</dc:title>
  <dc:creator>margot</dc:creator>
  <cp:lastModifiedBy>Nancy Drane</cp:lastModifiedBy>
  <cp:revision>186</cp:revision>
  <dcterms:modified xsi:type="dcterms:W3CDTF">2010-10-19T16:34:37Z</dcterms:modified>
</cp:coreProperties>
</file>